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sldIdLst>
    <p:sldId id="256" r:id="rId5"/>
    <p:sldId id="257" r:id="rId6"/>
    <p:sldId id="258" r:id="rId7"/>
    <p:sldId id="264" r:id="rId8"/>
    <p:sldId id="259" r:id="rId9"/>
    <p:sldId id="265" r:id="rId10"/>
    <p:sldId id="286" r:id="rId11"/>
    <p:sldId id="260" r:id="rId12"/>
    <p:sldId id="269" r:id="rId13"/>
    <p:sldId id="266" r:id="rId14"/>
    <p:sldId id="261" r:id="rId15"/>
    <p:sldId id="280" r:id="rId16"/>
    <p:sldId id="278" r:id="rId17"/>
    <p:sldId id="279" r:id="rId18"/>
    <p:sldId id="288" r:id="rId19"/>
    <p:sldId id="270" r:id="rId20"/>
    <p:sldId id="283" r:id="rId21"/>
    <p:sldId id="275" r:id="rId22"/>
    <p:sldId id="28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78" d="100"/>
          <a:sy n="78" d="100"/>
        </p:scale>
        <p:origin x="87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Morley" userId="88330762-9e36-49d8-a2e1-704d5be8ab36" providerId="ADAL" clId="{2086A030-5C6A-4268-A642-83D118239CF0}"/>
    <pc:docChg chg="modSld">
      <pc:chgData name="Lisa Morley" userId="88330762-9e36-49d8-a2e1-704d5be8ab36" providerId="ADAL" clId="{2086A030-5C6A-4268-A642-83D118239CF0}" dt="2026-09-04T12:37:06.980" v="174" actId="20577"/>
      <pc:docMkLst>
        <pc:docMk/>
      </pc:docMkLst>
      <pc:sldChg chg="modSp">
        <pc:chgData name="Lisa Morley" userId="88330762-9e36-49d8-a2e1-704d5be8ab36" providerId="ADAL" clId="{2086A030-5C6A-4268-A642-83D118239CF0}" dt="2026-09-04T12:37:06.980" v="174" actId="20577"/>
        <pc:sldMkLst>
          <pc:docMk/>
          <pc:sldMk cId="1698981027" sldId="261"/>
        </pc:sldMkLst>
        <pc:spChg chg="mod">
          <ac:chgData name="Lisa Morley" userId="88330762-9e36-49d8-a2e1-704d5be8ab36" providerId="ADAL" clId="{2086A030-5C6A-4268-A642-83D118239CF0}" dt="2026-09-04T12:37:06.980" v="174" actId="20577"/>
          <ac:spMkLst>
            <pc:docMk/>
            <pc:sldMk cId="1698981027" sldId="261"/>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txBody>
            <a:bodyPr/>
            <a:lstStyle/>
            <a:p>
              <a:endParaRPr lang="en-GB"/>
            </a:p>
          </p:txBody>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txBody>
            <a:bodyPr/>
            <a:lstStyle/>
            <a:p>
              <a:endParaRPr lang="en-GB"/>
            </a:p>
          </p:txBody>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txBody>
            <a:bodyPr/>
            <a:lstStyle/>
            <a:p>
              <a:endParaRPr lang="en-GB"/>
            </a:p>
          </p:txBody>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txBody>
            <a:bodyPr/>
            <a:lstStyle/>
            <a:p>
              <a:endParaRPr lang="en-GB"/>
            </a:p>
          </p:txBody>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txBody>
            <a:bodyPr/>
            <a:lstStyle/>
            <a:p>
              <a:endParaRPr lang="en-GB"/>
            </a:p>
          </p:txBody>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txBody>
            <a:bodyPr/>
            <a:lstStyle/>
            <a:p>
              <a:endParaRPr lang="en-GB"/>
            </a:p>
          </p:txBody>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66839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66091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953182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2F0A13D-7230-48EF-B10D-6C18C462A6A8}"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9672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F0A13D-7230-48EF-B10D-6C18C462A6A8}" type="datetimeFigureOut">
              <a:rPr lang="en-GB" smtClean="0"/>
              <a:t>06/09/2026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68611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2F0A13D-7230-48EF-B10D-6C18C462A6A8}" type="datetimeFigureOut">
              <a:rPr lang="en-GB" smtClean="0"/>
              <a:t>06/09/2026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59504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F0A13D-7230-48EF-B10D-6C18C462A6A8}" type="datetimeFigureOut">
              <a:rPr lang="en-GB" smtClean="0"/>
              <a:t>06/09/2026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771161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290813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100342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87986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84641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7114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24980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36015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1347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7631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1220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txBody>
            <a:bodyPr/>
            <a:lstStyle/>
            <a:p>
              <a:endParaRPr lang="en-GB"/>
            </a:p>
          </p:txBody>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txBody>
            <a:bodyPr/>
            <a:lstStyle/>
            <a:p>
              <a:endParaRPr lang="en-GB"/>
            </a:p>
          </p:txBody>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txBody>
            <a:bodyPr/>
            <a:lstStyle/>
            <a:p>
              <a:endParaRPr lang="en-GB"/>
            </a:p>
          </p:txBody>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txBody>
            <a:bodyPr/>
            <a:lstStyle/>
            <a:p>
              <a:endParaRPr lang="en-GB"/>
            </a:p>
          </p:txBody>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txBody>
            <a:bodyPr/>
            <a:lstStyle/>
            <a:p>
              <a:endParaRPr lang="en-GB"/>
            </a:p>
          </p:txBody>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txBody>
            <a:bodyPr/>
            <a:lstStyle/>
            <a:p>
              <a:endParaRPr lang="en-GB"/>
            </a:p>
          </p:txBody>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2F0A13D-7230-48EF-B10D-6C18C462A6A8}" type="datetimeFigureOut">
              <a:rPr lang="en-GB" smtClean="0"/>
              <a:t>06/09/2026</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2DED6AF-FB88-4FCE-96B3-10C45429E12C}" type="slidenum">
              <a:rPr lang="en-GB" smtClean="0"/>
              <a:t>‹#›</a:t>
            </a:fld>
            <a:endParaRPr lang="en-GB"/>
          </a:p>
        </p:txBody>
      </p:sp>
    </p:spTree>
    <p:extLst>
      <p:ext uri="{BB962C8B-B14F-4D97-AF65-F5344CB8AC3E}">
        <p14:creationId xmlns:p14="http://schemas.microsoft.com/office/powerpoint/2010/main" val="13539514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09257" y="3727678"/>
            <a:ext cx="9289142" cy="2387600"/>
          </a:xfrm>
        </p:spPr>
        <p:txBody>
          <a:bodyPr>
            <a:normAutofit fontScale="90000"/>
          </a:bodyPr>
          <a:lstStyle/>
          <a:p>
            <a:pPr algn="ctr"/>
            <a:r>
              <a:rPr lang="en-GB" dirty="0"/>
              <a:t>Welcome to Year 4 </a:t>
            </a:r>
            <a:br>
              <a:rPr lang="en-GB" dirty="0"/>
            </a:br>
            <a:br>
              <a:rPr lang="en-GB" dirty="0"/>
            </a:br>
            <a:br>
              <a:rPr lang="en-GB" dirty="0"/>
            </a:br>
            <a:br>
              <a:rPr lang="en-GB" dirty="0"/>
            </a:br>
            <a:br>
              <a:rPr lang="en-GB" dirty="0"/>
            </a:br>
            <a:br>
              <a:rPr lang="en-GB" dirty="0"/>
            </a:br>
            <a:r>
              <a:rPr lang="en-GB" dirty="0"/>
              <a:t>Parent workshop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3891" y="1829887"/>
            <a:ext cx="3579874" cy="2695272"/>
          </a:xfrm>
          <a:prstGeom prst="rect">
            <a:avLst/>
          </a:prstGeom>
        </p:spPr>
      </p:pic>
    </p:spTree>
    <p:extLst>
      <p:ext uri="{BB962C8B-B14F-4D97-AF65-F5344CB8AC3E}">
        <p14:creationId xmlns:p14="http://schemas.microsoft.com/office/powerpoint/2010/main" val="1231121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t>Aims: </a:t>
            </a:r>
          </a:p>
        </p:txBody>
      </p:sp>
      <p:sp>
        <p:nvSpPr>
          <p:cNvPr id="3" name="TextBox 2"/>
          <p:cNvSpPr txBox="1"/>
          <p:nvPr/>
        </p:nvSpPr>
        <p:spPr>
          <a:xfrm>
            <a:off x="1640773" y="2438399"/>
            <a:ext cx="10188369" cy="2831544"/>
          </a:xfrm>
          <a:prstGeom prst="rect">
            <a:avLst/>
          </a:prstGeom>
          <a:noFill/>
        </p:spPr>
        <p:txBody>
          <a:bodyPr wrap="square" rtlCol="0">
            <a:spAutoFit/>
          </a:bodyPr>
          <a:lstStyle/>
          <a:p>
            <a:pPr marL="285750" indent="-285750">
              <a:buFont typeface="Arial" panose="020B0604020202020204" pitchFamily="34" charset="0"/>
              <a:buChar char="•"/>
            </a:pPr>
            <a:r>
              <a:rPr lang="en-GB" sz="3200" dirty="0"/>
              <a:t>Meet the Year 4 Teachers </a:t>
            </a:r>
          </a:p>
          <a:p>
            <a:pPr marL="285750" indent="-285750">
              <a:buFont typeface="Arial" panose="020B0604020202020204" pitchFamily="34" charset="0"/>
              <a:buChar char="•"/>
            </a:pPr>
            <a:r>
              <a:rPr lang="en-GB" sz="3200" dirty="0"/>
              <a:t>Know the curriculum your child will be taught this year</a:t>
            </a:r>
          </a:p>
          <a:p>
            <a:pPr marL="285750" indent="-285750">
              <a:buFont typeface="Arial" panose="020B0604020202020204" pitchFamily="34" charset="0"/>
              <a:buChar char="•"/>
            </a:pPr>
            <a:r>
              <a:rPr lang="en-GB" sz="3200" dirty="0"/>
              <a:t>School behaviour system </a:t>
            </a:r>
          </a:p>
          <a:p>
            <a:pPr marL="285750" indent="-285750">
              <a:buFont typeface="Arial" panose="020B0604020202020204" pitchFamily="34" charset="0"/>
              <a:buChar char="•"/>
            </a:pPr>
            <a:r>
              <a:rPr lang="en-GB" sz="3200" dirty="0"/>
              <a:t>RSE in Year 4</a:t>
            </a:r>
          </a:p>
          <a:p>
            <a:pPr marL="285750" indent="-285750">
              <a:buFont typeface="Arial" panose="020B0604020202020204" pitchFamily="34" charset="0"/>
              <a:buChar char="•"/>
            </a:pPr>
            <a:r>
              <a:rPr lang="en-GB" sz="3200" dirty="0"/>
              <a:t>How to support your child at home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845888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824946" cy="1752599"/>
          </a:xfrm>
        </p:spPr>
        <p:txBody>
          <a:bodyPr/>
          <a:lstStyle/>
          <a:p>
            <a:pPr algn="l"/>
            <a:r>
              <a:rPr lang="en-GB" b="1" dirty="0"/>
              <a:t>Maths</a:t>
            </a:r>
          </a:p>
        </p:txBody>
      </p:sp>
      <p:sp>
        <p:nvSpPr>
          <p:cNvPr id="3" name="TextBox 2"/>
          <p:cNvSpPr txBox="1"/>
          <p:nvPr/>
        </p:nvSpPr>
        <p:spPr>
          <a:xfrm>
            <a:off x="1484311" y="2438399"/>
            <a:ext cx="10515600" cy="3693319"/>
          </a:xfrm>
          <a:prstGeom prst="rect">
            <a:avLst/>
          </a:prstGeom>
          <a:noFill/>
        </p:spPr>
        <p:txBody>
          <a:bodyPr wrap="square" lIns="91440" tIns="45720" rIns="91440" bIns="45720" rtlCol="0" anchor="t">
            <a:spAutoFit/>
          </a:bodyPr>
          <a:lstStyle/>
          <a:p>
            <a:r>
              <a:rPr lang="en-GB" dirty="0"/>
              <a:t>Summary of Maths expectations for the year group.</a:t>
            </a:r>
          </a:p>
          <a:p>
            <a:pPr marL="285750" indent="-285750">
              <a:buFont typeface="Arial"/>
              <a:buChar char="•"/>
            </a:pPr>
            <a:r>
              <a:rPr lang="en-GB" dirty="0"/>
              <a:t>Children are confident and know all the written methods for the 4 calculations.</a:t>
            </a:r>
          </a:p>
          <a:p>
            <a:pPr marL="285750" indent="-285750">
              <a:buFont typeface="Arial"/>
              <a:buChar char="•"/>
            </a:pPr>
            <a:r>
              <a:rPr lang="en-GB" dirty="0"/>
              <a:t>Children are expected to understand common fractions and solve simple calculations involving fractions.</a:t>
            </a:r>
          </a:p>
          <a:p>
            <a:pPr marL="285750" indent="-285750">
              <a:buFont typeface="Arial"/>
              <a:buChar char="•"/>
            </a:pPr>
            <a:r>
              <a:rPr lang="en-GB" dirty="0"/>
              <a:t>They will begin to look at decimals and fractions equivalents. </a:t>
            </a:r>
          </a:p>
          <a:p>
            <a:pPr marL="285750" indent="-285750">
              <a:buFont typeface="Arial"/>
              <a:buChar char="•"/>
            </a:pPr>
            <a:r>
              <a:rPr lang="en-GB" dirty="0"/>
              <a:t>Children to apply arithmetic skills when solving reasoning problems. </a:t>
            </a:r>
          </a:p>
          <a:p>
            <a:endParaRPr lang="en-GB" dirty="0"/>
          </a:p>
          <a:p>
            <a:r>
              <a:rPr lang="en-GB" dirty="0"/>
              <a:t>Times tables expectation.</a:t>
            </a:r>
          </a:p>
          <a:p>
            <a:pPr marL="285750" indent="-285750">
              <a:buFont typeface="Arial"/>
              <a:buChar char="•"/>
            </a:pPr>
            <a:r>
              <a:rPr lang="en-GB" dirty="0"/>
              <a:t>In June the children will sit the MTC.</a:t>
            </a:r>
          </a:p>
          <a:p>
            <a:pPr marL="285750" indent="-285750">
              <a:buFont typeface="Arial"/>
              <a:buChar char="•"/>
            </a:pPr>
            <a:r>
              <a:rPr lang="en-GB" dirty="0"/>
              <a:t>By the end of Year 4 all children are expected to know all their times tables up to X12.</a:t>
            </a:r>
          </a:p>
          <a:p>
            <a:pPr marL="285750" indent="-285750">
              <a:buFont typeface="Arial"/>
              <a:buChar char="•"/>
            </a:pPr>
            <a:r>
              <a:rPr lang="en-GB" dirty="0"/>
              <a:t>Children can use TTRS to help with their times tables recall.</a:t>
            </a:r>
          </a:p>
          <a:p>
            <a:endParaRPr lang="en-GB" dirty="0">
              <a:solidFill>
                <a:srgbClr val="002060"/>
              </a:solidFill>
            </a:endParaRPr>
          </a:p>
          <a:p>
            <a:endParaRPr lang="en-GB" dirty="0">
              <a:solidFill>
                <a:srgbClr val="002060"/>
              </a:solidFill>
            </a:endParaRPr>
          </a:p>
          <a:p>
            <a:endParaRPr lang="en-GB" dirty="0">
              <a:solidFill>
                <a:srgbClr val="002060"/>
              </a:solidFill>
            </a:endParaRPr>
          </a:p>
        </p:txBody>
      </p:sp>
    </p:spTree>
    <p:extLst>
      <p:ext uri="{BB962C8B-B14F-4D97-AF65-F5344CB8AC3E}">
        <p14:creationId xmlns:p14="http://schemas.microsoft.com/office/powerpoint/2010/main" val="1642740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84312" y="685800"/>
            <a:ext cx="1824946" cy="1752599"/>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b="1" dirty="0"/>
              <a:t>Maths</a:t>
            </a:r>
          </a:p>
        </p:txBody>
      </p:sp>
      <p:sp>
        <p:nvSpPr>
          <p:cNvPr id="3" name="TextBox 2"/>
          <p:cNvSpPr txBox="1"/>
          <p:nvPr/>
        </p:nvSpPr>
        <p:spPr>
          <a:xfrm>
            <a:off x="1484312" y="1756229"/>
            <a:ext cx="9415917" cy="369332"/>
          </a:xfrm>
          <a:prstGeom prst="rect">
            <a:avLst/>
          </a:prstGeom>
          <a:noFill/>
        </p:spPr>
        <p:txBody>
          <a:bodyPr wrap="square" lIns="91440" tIns="45720" rIns="91440" bIns="45720" rtlCol="0" anchor="t">
            <a:spAutoFit/>
          </a:bodyPr>
          <a:lstStyle/>
          <a:p>
            <a:endParaRPr lang="en-GB" dirty="0"/>
          </a:p>
        </p:txBody>
      </p:sp>
      <p:pic>
        <p:nvPicPr>
          <p:cNvPr id="4" name="Picture 4" descr="A picture containing timeline&#10;&#10;Description automatically generated">
            <a:extLst>
              <a:ext uri="{FF2B5EF4-FFF2-40B4-BE49-F238E27FC236}">
                <a16:creationId xmlns:a16="http://schemas.microsoft.com/office/drawing/2014/main" id="{6AD215A5-AD10-40D7-AA02-7F8811F1B067}"/>
              </a:ext>
            </a:extLst>
          </p:cNvPr>
          <p:cNvPicPr>
            <a:picLocks noChangeAspect="1"/>
          </p:cNvPicPr>
          <p:nvPr/>
        </p:nvPicPr>
        <p:blipFill>
          <a:blip r:embed="rId2"/>
          <a:stretch>
            <a:fillRect/>
          </a:stretch>
        </p:blipFill>
        <p:spPr>
          <a:xfrm>
            <a:off x="401133" y="1534022"/>
            <a:ext cx="4636088" cy="3029886"/>
          </a:xfrm>
          <a:prstGeom prst="rect">
            <a:avLst/>
          </a:prstGeom>
        </p:spPr>
      </p:pic>
      <p:pic>
        <p:nvPicPr>
          <p:cNvPr id="5" name="Picture 5" descr="Timeline&#10;&#10;Description automatically generated">
            <a:extLst>
              <a:ext uri="{FF2B5EF4-FFF2-40B4-BE49-F238E27FC236}">
                <a16:creationId xmlns:a16="http://schemas.microsoft.com/office/drawing/2014/main" id="{F7478B9C-A86F-42DC-8AD1-36BC65211C90}"/>
              </a:ext>
            </a:extLst>
          </p:cNvPr>
          <p:cNvPicPr>
            <a:picLocks noChangeAspect="1"/>
          </p:cNvPicPr>
          <p:nvPr/>
        </p:nvPicPr>
        <p:blipFill>
          <a:blip r:embed="rId3"/>
          <a:stretch>
            <a:fillRect/>
          </a:stretch>
        </p:blipFill>
        <p:spPr>
          <a:xfrm>
            <a:off x="5210714" y="188343"/>
            <a:ext cx="4957313" cy="3295553"/>
          </a:xfrm>
          <a:prstGeom prst="rect">
            <a:avLst/>
          </a:prstGeom>
        </p:spPr>
      </p:pic>
      <p:pic>
        <p:nvPicPr>
          <p:cNvPr id="6" name="Picture 6" descr="Diagram&#10;&#10;Description automatically generated">
            <a:extLst>
              <a:ext uri="{FF2B5EF4-FFF2-40B4-BE49-F238E27FC236}">
                <a16:creationId xmlns:a16="http://schemas.microsoft.com/office/drawing/2014/main" id="{2AC94F07-AA7F-46AA-896A-483FDFB42A89}"/>
              </a:ext>
            </a:extLst>
          </p:cNvPr>
          <p:cNvPicPr>
            <a:picLocks noChangeAspect="1"/>
          </p:cNvPicPr>
          <p:nvPr/>
        </p:nvPicPr>
        <p:blipFill>
          <a:blip r:embed="rId4"/>
          <a:stretch>
            <a:fillRect/>
          </a:stretch>
        </p:blipFill>
        <p:spPr>
          <a:xfrm>
            <a:off x="1841322" y="4732440"/>
            <a:ext cx="4350948" cy="1805257"/>
          </a:xfrm>
          <a:prstGeom prst="rect">
            <a:avLst/>
          </a:prstGeom>
        </p:spPr>
      </p:pic>
      <p:pic>
        <p:nvPicPr>
          <p:cNvPr id="8" name="Picture 7">
            <a:extLst>
              <a:ext uri="{FF2B5EF4-FFF2-40B4-BE49-F238E27FC236}">
                <a16:creationId xmlns:a16="http://schemas.microsoft.com/office/drawing/2014/main" id="{6A65A468-1C01-18FF-8767-4DFBBCBA9327}"/>
              </a:ext>
            </a:extLst>
          </p:cNvPr>
          <p:cNvPicPr>
            <a:picLocks noChangeAspect="1"/>
          </p:cNvPicPr>
          <p:nvPr/>
        </p:nvPicPr>
        <p:blipFill>
          <a:blip r:embed="rId5"/>
          <a:stretch>
            <a:fillRect/>
          </a:stretch>
        </p:blipFill>
        <p:spPr>
          <a:xfrm>
            <a:off x="7047767" y="3693447"/>
            <a:ext cx="3574814" cy="3083704"/>
          </a:xfrm>
          <a:prstGeom prst="rect">
            <a:avLst/>
          </a:prstGeom>
        </p:spPr>
      </p:pic>
    </p:spTree>
    <p:extLst>
      <p:ext uri="{BB962C8B-B14F-4D97-AF65-F5344CB8AC3E}">
        <p14:creationId xmlns:p14="http://schemas.microsoft.com/office/powerpoint/2010/main" val="1236620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5257" y="0"/>
            <a:ext cx="9353798" cy="1325563"/>
          </a:xfrm>
        </p:spPr>
        <p:txBody>
          <a:bodyPr/>
          <a:lstStyle/>
          <a:p>
            <a:pPr algn="l"/>
            <a:r>
              <a:rPr lang="en-GB" b="1" dirty="0"/>
              <a:t>English</a:t>
            </a:r>
            <a:r>
              <a:rPr lang="en-GB" b="1" u="sng" dirty="0"/>
              <a:t> </a:t>
            </a:r>
          </a:p>
        </p:txBody>
      </p:sp>
      <p:sp>
        <p:nvSpPr>
          <p:cNvPr id="3" name="TextBox 2"/>
          <p:cNvSpPr txBox="1"/>
          <p:nvPr/>
        </p:nvSpPr>
        <p:spPr>
          <a:xfrm>
            <a:off x="1785257" y="1011815"/>
            <a:ext cx="9461170" cy="7294305"/>
          </a:xfrm>
          <a:prstGeom prst="rect">
            <a:avLst/>
          </a:prstGeom>
          <a:noFill/>
        </p:spPr>
        <p:txBody>
          <a:bodyPr wrap="square" lIns="91440" tIns="45720" rIns="91440" bIns="45720" rtlCol="0" anchor="t">
            <a:spAutoFit/>
          </a:bodyPr>
          <a:lstStyle/>
          <a:p>
            <a:r>
              <a:rPr lang="en-GB" dirty="0"/>
              <a:t>In year 4 English is delivered through a book centred approach which engages the children in high level texts,  stimulates their creative writing ideas and gives a model for spelling, punctuation and grammar. </a:t>
            </a:r>
          </a:p>
          <a:p>
            <a:pPr marL="285750" indent="-285750">
              <a:buFont typeface="Wingdings" panose="05000000000000000000" pitchFamily="2" charset="2"/>
              <a:buChar char="Ø"/>
            </a:pPr>
            <a:endParaRPr lang="en-GB" dirty="0"/>
          </a:p>
          <a:p>
            <a:r>
              <a:rPr lang="en-GB" dirty="0"/>
              <a:t>These texts are: The Iron Man, Beaver Towers and How to Train your Dragon – How to be a Pirate.</a:t>
            </a:r>
          </a:p>
          <a:p>
            <a:endParaRPr lang="en-GB" dirty="0"/>
          </a:p>
          <a:p>
            <a:r>
              <a:rPr lang="en-GB" dirty="0"/>
              <a:t>Children will be taught how to read fluently and with expression in their fluency lessons and taught the key skills of comprehension </a:t>
            </a:r>
          </a:p>
          <a:p>
            <a:pPr marL="285750" indent="-285750">
              <a:buFont typeface="Wingdings" panose="05000000000000000000" pitchFamily="2" charset="2"/>
              <a:buChar char="Ø"/>
            </a:pPr>
            <a:endParaRPr lang="en-GB" dirty="0"/>
          </a:p>
          <a:p>
            <a:r>
              <a:rPr lang="en-GB" dirty="0"/>
              <a:t>By the end of Year 4 children are expected to be able to organise their ideas in paragraphs, ensure their writing is coherent and their writing has a clear structure.</a:t>
            </a:r>
          </a:p>
          <a:p>
            <a:r>
              <a:rPr lang="en-GB" dirty="0"/>
              <a:t>Read a variety of texts fluently and with expression </a:t>
            </a:r>
          </a:p>
          <a:p>
            <a:pPr marL="285750" indent="-285750">
              <a:buFont typeface="Arial" panose="020B0604020202020204" pitchFamily="34" charset="0"/>
              <a:buChar char="•"/>
            </a:pPr>
            <a:r>
              <a:rPr lang="en-GB" dirty="0"/>
              <a:t>Read for understanding by retrieving information and begin to use clues in the text to answer questions</a:t>
            </a:r>
          </a:p>
          <a:p>
            <a:pPr marL="285750" indent="-285750">
              <a:buFont typeface="Arial" panose="020B0604020202020204" pitchFamily="34" charset="0"/>
              <a:buChar char="•"/>
            </a:pPr>
            <a:r>
              <a:rPr lang="en-GB" dirty="0"/>
              <a:t>Spell phonetically plausible words and common exception words for  3 &amp; 4</a:t>
            </a:r>
          </a:p>
          <a:p>
            <a:pPr marL="285750" indent="-285750">
              <a:buFont typeface="Arial" panose="020B0604020202020204" pitchFamily="34" charset="0"/>
              <a:buChar char="•"/>
            </a:pPr>
            <a:r>
              <a:rPr lang="en-GB" dirty="0"/>
              <a:t>Use capital letters, full stops, commas in a list, question marks, exclamation marks demarcate a range of sentences</a:t>
            </a:r>
          </a:p>
          <a:p>
            <a:pPr marL="285750" indent="-285750">
              <a:buFont typeface="Arial" panose="020B0604020202020204" pitchFamily="34" charset="0"/>
              <a:buChar char="•"/>
            </a:pPr>
            <a:r>
              <a:rPr lang="en-GB" dirty="0"/>
              <a:t>To use commas to mark adverbial phrases and subordinate clauses </a:t>
            </a:r>
          </a:p>
          <a:p>
            <a:pPr marL="285750" indent="-285750">
              <a:buFont typeface="Arial" panose="020B0604020202020204" pitchFamily="34" charset="0"/>
              <a:buChar char="•"/>
            </a:pPr>
            <a:r>
              <a:rPr lang="en-GB" dirty="0"/>
              <a:t>Use adjective, adverbs, exciting verbs and a variety of conjunctions within their writing </a:t>
            </a:r>
          </a:p>
          <a:p>
            <a:endParaRPr lang="en-GB" dirty="0"/>
          </a:p>
          <a:p>
            <a:endParaRPr lang="en-GB" dirty="0"/>
          </a:p>
          <a:p>
            <a:endParaRPr lang="en-GB" dirty="0"/>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3801161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39" y="145473"/>
            <a:ext cx="4047298" cy="602673"/>
          </a:xfrm>
        </p:spPr>
        <p:txBody>
          <a:bodyPr>
            <a:normAutofit fontScale="90000"/>
          </a:bodyPr>
          <a:lstStyle/>
          <a:p>
            <a:pPr algn="l"/>
            <a:r>
              <a:rPr lang="en-GB" b="1" dirty="0"/>
              <a:t>Helping at Home</a:t>
            </a:r>
          </a:p>
        </p:txBody>
      </p:sp>
      <p:sp>
        <p:nvSpPr>
          <p:cNvPr id="3" name="Rectangle 2"/>
          <p:cNvSpPr/>
          <p:nvPr/>
        </p:nvSpPr>
        <p:spPr>
          <a:xfrm>
            <a:off x="1678379" y="748146"/>
            <a:ext cx="10624457" cy="5693866"/>
          </a:xfrm>
          <a:prstGeom prst="rect">
            <a:avLst/>
          </a:prstGeom>
        </p:spPr>
        <p:txBody>
          <a:bodyPr wrap="square">
            <a:spAutoFit/>
          </a:bodyPr>
          <a:lstStyle/>
          <a:p>
            <a:pPr marL="457200" indent="-457200">
              <a:buFont typeface="Arial" panose="020B0604020202020204" pitchFamily="34" charset="0"/>
              <a:buChar char="•"/>
            </a:pPr>
            <a:r>
              <a:rPr lang="en-GB" sz="2800" dirty="0"/>
              <a:t>Help your child practise their times tables. Little and often works best.</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Encourage your child to use TTRS at home.</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Please help your child at home by asking them to read to you at least </a:t>
            </a:r>
            <a:r>
              <a:rPr lang="en-GB" sz="2800" b="1" dirty="0"/>
              <a:t>four</a:t>
            </a:r>
            <a:r>
              <a:rPr lang="en-GB" sz="2800" dirty="0"/>
              <a:t> times a week and sign their home school diary so they can achieve their reading certificates.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 Share books with them and read books to them – these can be their school reading book, a book from home or the library.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Practise their weekly spellings.</a:t>
            </a:r>
          </a:p>
        </p:txBody>
      </p:sp>
    </p:spTree>
    <p:extLst>
      <p:ext uri="{BB962C8B-B14F-4D97-AF65-F5344CB8AC3E}">
        <p14:creationId xmlns:p14="http://schemas.microsoft.com/office/powerpoint/2010/main" val="27609426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0511" y="-321733"/>
            <a:ext cx="10018713" cy="1752599"/>
          </a:xfrm>
        </p:spPr>
        <p:txBody>
          <a:bodyPr/>
          <a:lstStyle/>
          <a:p>
            <a:pPr algn="l"/>
            <a:r>
              <a:rPr lang="en-GB" b="1" dirty="0"/>
              <a:t>Helping at home…</a:t>
            </a:r>
          </a:p>
        </p:txBody>
      </p:sp>
      <p:pic>
        <p:nvPicPr>
          <p:cNvPr id="9" name="Picture 8">
            <a:extLst>
              <a:ext uri="{FF2B5EF4-FFF2-40B4-BE49-F238E27FC236}">
                <a16:creationId xmlns:a16="http://schemas.microsoft.com/office/drawing/2014/main" id="{D5571CAF-57D9-4332-B57D-5D6EFB8F7B91}"/>
              </a:ext>
            </a:extLst>
          </p:cNvPr>
          <p:cNvPicPr>
            <a:picLocks noChangeAspect="1"/>
          </p:cNvPicPr>
          <p:nvPr/>
        </p:nvPicPr>
        <p:blipFill>
          <a:blip r:embed="rId2"/>
          <a:stretch>
            <a:fillRect/>
          </a:stretch>
        </p:blipFill>
        <p:spPr>
          <a:xfrm>
            <a:off x="136828" y="880205"/>
            <a:ext cx="9993075" cy="5867728"/>
          </a:xfrm>
          <a:prstGeom prst="rect">
            <a:avLst/>
          </a:prstGeom>
        </p:spPr>
      </p:pic>
      <p:pic>
        <p:nvPicPr>
          <p:cNvPr id="3074" name="Picture 2" descr="Times Tables Rock Stars: Play">
            <a:extLst>
              <a:ext uri="{FF2B5EF4-FFF2-40B4-BE49-F238E27FC236}">
                <a16:creationId xmlns:a16="http://schemas.microsoft.com/office/drawing/2014/main" id="{130BBD6D-4A6A-47AB-B6C1-01DF7DDBD8C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78" y="110067"/>
            <a:ext cx="1362383" cy="7418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1497B82-7FE0-7D31-A27D-C39D66E4F1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5411" y="0"/>
            <a:ext cx="4751611" cy="6858000"/>
          </a:xfrm>
          <a:prstGeom prst="rect">
            <a:avLst/>
          </a:prstGeom>
        </p:spPr>
      </p:pic>
    </p:spTree>
    <p:extLst>
      <p:ext uri="{BB962C8B-B14F-4D97-AF65-F5344CB8AC3E}">
        <p14:creationId xmlns:p14="http://schemas.microsoft.com/office/powerpoint/2010/main" val="1366541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216" y="-177536"/>
            <a:ext cx="10018713" cy="1752599"/>
          </a:xfrm>
        </p:spPr>
        <p:txBody>
          <a:bodyPr/>
          <a:lstStyle/>
          <a:p>
            <a:r>
              <a:rPr lang="en-GB" b="1" dirty="0"/>
              <a:t>Foundation Curriculum </a:t>
            </a:r>
            <a:br>
              <a:rPr lang="en-GB" b="1" dirty="0"/>
            </a:br>
            <a:endParaRPr lang="en-GB" b="1" dirty="0"/>
          </a:p>
        </p:txBody>
      </p:sp>
      <p:sp>
        <p:nvSpPr>
          <p:cNvPr id="3" name="TextBox 2"/>
          <p:cNvSpPr txBox="1"/>
          <p:nvPr/>
        </p:nvSpPr>
        <p:spPr>
          <a:xfrm>
            <a:off x="1484310" y="735431"/>
            <a:ext cx="10169237" cy="1477328"/>
          </a:xfrm>
          <a:prstGeom prst="rect">
            <a:avLst/>
          </a:prstGeom>
          <a:noFill/>
        </p:spPr>
        <p:txBody>
          <a:bodyPr wrap="square" lIns="91440" tIns="45720" rIns="91440" bIns="45720" rtlCol="0" anchor="t">
            <a:spAutoFit/>
          </a:bodyPr>
          <a:lstStyle/>
          <a:p>
            <a:r>
              <a:rPr lang="en-GB" dirty="0"/>
              <a:t>In year 4 children will be learning new skills and building knowledge of  history, geography, science, art, music and DT through 6 topics this year. </a:t>
            </a:r>
          </a:p>
          <a:p>
            <a:endParaRPr lang="en-GB" dirty="0"/>
          </a:p>
          <a:p>
            <a:r>
              <a:rPr lang="en-GB" dirty="0"/>
              <a:t>The topics are: </a:t>
            </a:r>
          </a:p>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3934146281"/>
              </p:ext>
            </p:extLst>
          </p:nvPr>
        </p:nvGraphicFramePr>
        <p:xfrm>
          <a:off x="1604688" y="1950430"/>
          <a:ext cx="9869488" cy="544322"/>
        </p:xfrm>
        <a:graphic>
          <a:graphicData uri="http://schemas.openxmlformats.org/drawingml/2006/table">
            <a:tbl>
              <a:tblPr firstRow="1" firstCol="1" bandRow="1">
                <a:tableStyleId>{5C22544A-7EE6-4342-B048-85BDC9FD1C3A}</a:tableStyleId>
              </a:tblPr>
              <a:tblGrid>
                <a:gridCol w="1644106">
                  <a:extLst>
                    <a:ext uri="{9D8B030D-6E8A-4147-A177-3AD203B41FA5}">
                      <a16:colId xmlns:a16="http://schemas.microsoft.com/office/drawing/2014/main" val="2600420578"/>
                    </a:ext>
                  </a:extLst>
                </a:gridCol>
                <a:gridCol w="1646532">
                  <a:extLst>
                    <a:ext uri="{9D8B030D-6E8A-4147-A177-3AD203B41FA5}">
                      <a16:colId xmlns:a16="http://schemas.microsoft.com/office/drawing/2014/main" val="2386413330"/>
                    </a:ext>
                  </a:extLst>
                </a:gridCol>
                <a:gridCol w="1644106">
                  <a:extLst>
                    <a:ext uri="{9D8B030D-6E8A-4147-A177-3AD203B41FA5}">
                      <a16:colId xmlns:a16="http://schemas.microsoft.com/office/drawing/2014/main" val="2893049846"/>
                    </a:ext>
                  </a:extLst>
                </a:gridCol>
                <a:gridCol w="1646532">
                  <a:extLst>
                    <a:ext uri="{9D8B030D-6E8A-4147-A177-3AD203B41FA5}">
                      <a16:colId xmlns:a16="http://schemas.microsoft.com/office/drawing/2014/main" val="3504037757"/>
                    </a:ext>
                  </a:extLst>
                </a:gridCol>
                <a:gridCol w="1644106">
                  <a:extLst>
                    <a:ext uri="{9D8B030D-6E8A-4147-A177-3AD203B41FA5}">
                      <a16:colId xmlns:a16="http://schemas.microsoft.com/office/drawing/2014/main" val="1255615257"/>
                    </a:ext>
                  </a:extLst>
                </a:gridCol>
                <a:gridCol w="1644106">
                  <a:extLst>
                    <a:ext uri="{9D8B030D-6E8A-4147-A177-3AD203B41FA5}">
                      <a16:colId xmlns:a16="http://schemas.microsoft.com/office/drawing/2014/main" val="328906670"/>
                    </a:ext>
                  </a:extLst>
                </a:gridCol>
              </a:tblGrid>
              <a:tr h="420402">
                <a:tc>
                  <a:txBody>
                    <a:bodyPr/>
                    <a:lstStyle/>
                    <a:p>
                      <a:pPr algn="ctr">
                        <a:lnSpc>
                          <a:spcPct val="115000"/>
                        </a:lnSpc>
                        <a:spcAft>
                          <a:spcPts val="0"/>
                        </a:spcAft>
                      </a:pPr>
                      <a:r>
                        <a:rPr lang="en-GB" sz="1600" dirty="0">
                          <a:effectLst/>
                          <a:latin typeface="Calibri"/>
                          <a:ea typeface="Calibri" panose="020F0502020204030204" pitchFamily="34" charset="0"/>
                          <a:cs typeface="Times New Roman"/>
                        </a:rPr>
                        <a:t>Rocking Romans</a:t>
                      </a: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latin typeface="Calibri"/>
                          <a:ea typeface="Calibri" panose="020F0502020204030204" pitchFamily="34" charset="0"/>
                          <a:cs typeface="Times New Roman"/>
                        </a:rPr>
                        <a:t>Mad Scientists</a:t>
                      </a: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457200" rtl="0" eaLnBrk="1" fontAlgn="auto" latinLnBrk="0" hangingPunct="1">
                        <a:lnSpc>
                          <a:spcPct val="115000"/>
                        </a:lnSpc>
                        <a:spcBef>
                          <a:spcPts val="0"/>
                        </a:spcBef>
                        <a:spcAft>
                          <a:spcPts val="0"/>
                        </a:spcAft>
                        <a:buClrTx/>
                        <a:buSzTx/>
                        <a:buFontTx/>
                        <a:buNone/>
                        <a:tabLst/>
                        <a:defRPr/>
                      </a:pPr>
                      <a:r>
                        <a:rPr lang="en-GB" sz="1600" dirty="0">
                          <a:effectLst/>
                          <a:latin typeface="Calibri"/>
                          <a:ea typeface="Calibri" panose="020F0502020204030204" pitchFamily="34" charset="0"/>
                          <a:cs typeface="Times New Roman"/>
                        </a:rPr>
                        <a:t>Rock Stars</a:t>
                      </a:r>
                    </a:p>
                  </a:txBody>
                  <a:tcPr marL="68580" marR="68580" marT="0" marB="0"/>
                </a:tc>
                <a:tc>
                  <a:txBody>
                    <a:bodyPr/>
                    <a:lstStyle/>
                    <a:p>
                      <a:pPr marL="0" marR="0" lvl="0" indent="0" algn="ctr" defTabSz="457200" rtl="0" eaLnBrk="1" fontAlgn="auto" latinLnBrk="0" hangingPunct="1">
                        <a:lnSpc>
                          <a:spcPct val="115000"/>
                        </a:lnSpc>
                        <a:spcBef>
                          <a:spcPts val="0"/>
                        </a:spcBef>
                        <a:spcAft>
                          <a:spcPts val="0"/>
                        </a:spcAft>
                        <a:buClrTx/>
                        <a:buSzTx/>
                        <a:buFontTx/>
                        <a:buNone/>
                        <a:tabLst/>
                        <a:defRPr/>
                      </a:pPr>
                      <a:r>
                        <a:rPr lang="en-GB" sz="1600" dirty="0">
                          <a:effectLst/>
                          <a:latin typeface="Calibri"/>
                          <a:ea typeface="Calibri" panose="020F0502020204030204" pitchFamily="34" charset="0"/>
                          <a:cs typeface="Times New Roman"/>
                        </a:rPr>
                        <a:t>Essex Explorers</a:t>
                      </a:r>
                      <a:endParaRPr lang="en-GB" sz="1600" dirty="0">
                        <a:effectLst/>
                        <a:latin typeface="Calibri"/>
                        <a:ea typeface="Calibri" panose="020F0502020204030204" pitchFamily="34" charset="0"/>
                        <a:cs typeface="Times New Roman" panose="02020603050405020304" pitchFamily="18" charset="0"/>
                      </a:endParaRPr>
                    </a:p>
                    <a:p>
                      <a:pPr algn="ctr">
                        <a:lnSpc>
                          <a:spcPct val="115000"/>
                        </a:lnSpc>
                        <a:spcAft>
                          <a:spcPts val="0"/>
                        </a:spcAft>
                      </a:pP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latin typeface="Calibri"/>
                          <a:ea typeface="Calibri" panose="020F0502020204030204" pitchFamily="34" charset="0"/>
                          <a:cs typeface="Times New Roman"/>
                        </a:rPr>
                        <a:t>WWII</a:t>
                      </a: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tc>
                  <a:txBody>
                    <a:bodyPr/>
                    <a:lstStyle/>
                    <a:p>
                      <a:pPr marL="0" marR="0" lvl="0" indent="0" algn="ctr" defTabSz="457200" rtl="0" eaLnBrk="1" fontAlgn="auto" latinLnBrk="0" hangingPunct="1">
                        <a:lnSpc>
                          <a:spcPct val="115000"/>
                        </a:lnSpc>
                        <a:spcBef>
                          <a:spcPts val="0"/>
                        </a:spcBef>
                        <a:spcAft>
                          <a:spcPts val="0"/>
                        </a:spcAft>
                        <a:buClrTx/>
                        <a:buSzTx/>
                        <a:buFontTx/>
                        <a:buNone/>
                        <a:tabLst/>
                        <a:defRPr/>
                      </a:pPr>
                      <a:r>
                        <a:rPr lang="en-GB" sz="1600" dirty="0">
                          <a:effectLst/>
                          <a:latin typeface="Calibri"/>
                          <a:ea typeface="Calibri" panose="020F0502020204030204" pitchFamily="34" charset="0"/>
                          <a:cs typeface="Times New Roman"/>
                        </a:rPr>
                        <a:t>What's that living thing?</a:t>
                      </a:r>
                      <a:endParaRPr lang="en-GB" sz="1600" dirty="0">
                        <a:effectLst/>
                        <a:latin typeface="Calibri"/>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0097224"/>
                  </a:ext>
                </a:extLst>
              </a:tr>
            </a:tbl>
          </a:graphicData>
        </a:graphic>
      </p:graphicFrame>
      <p:sp>
        <p:nvSpPr>
          <p:cNvPr id="7" name="TextBox 6"/>
          <p:cNvSpPr txBox="1"/>
          <p:nvPr/>
        </p:nvSpPr>
        <p:spPr>
          <a:xfrm>
            <a:off x="1484311" y="2689965"/>
            <a:ext cx="10830996" cy="3785652"/>
          </a:xfrm>
          <a:prstGeom prst="rect">
            <a:avLst/>
          </a:prstGeom>
          <a:noFill/>
        </p:spPr>
        <p:txBody>
          <a:bodyPr wrap="square" lIns="91440" tIns="45720" rIns="91440" bIns="45720" rtlCol="0" anchor="t">
            <a:spAutoFit/>
          </a:bodyPr>
          <a:lstStyle/>
          <a:p>
            <a:r>
              <a:rPr lang="en-GB" sz="2000" dirty="0"/>
              <a:t>Children also follow a computing curriculum where they learn how to keep themselves safe and a range of computer literacy skills, including typing, copy and paste, searching, saving and opening work; photo editing and animations; coding.</a:t>
            </a:r>
          </a:p>
          <a:p>
            <a:pPr marL="285750" indent="-285750">
              <a:buFont typeface="Arial" panose="020B0604020202020204" pitchFamily="34" charset="0"/>
              <a:buChar char="•"/>
            </a:pPr>
            <a:endParaRPr lang="en-GB" sz="2000" dirty="0"/>
          </a:p>
          <a:p>
            <a:r>
              <a:rPr lang="en-GB" sz="2000" dirty="0"/>
              <a:t>They are also taught about religion in RE, following the Saffron Scheme of work. Children explore religion through different lenses, focusing on Theology, Philosophy and Human and Social Science. In Year 4, we focus on a wide variety of world religions, including Christianity, Sikhism and Hinduism. This helps the children to develop an understanding of different people in their community.</a:t>
            </a:r>
          </a:p>
          <a:p>
            <a:endParaRPr lang="en-GB" sz="2000" dirty="0"/>
          </a:p>
          <a:p>
            <a:r>
              <a:rPr lang="en-GB" sz="2000" dirty="0"/>
              <a:t>Children continue to learn French through a range of topics including Portraits, Clothes and Numbers, Calendars and Birthdays. We also learn about other countries and cultures through our language of the month. </a:t>
            </a:r>
          </a:p>
        </p:txBody>
      </p:sp>
    </p:spTree>
    <p:extLst>
      <p:ext uri="{BB962C8B-B14F-4D97-AF65-F5344CB8AC3E}">
        <p14:creationId xmlns:p14="http://schemas.microsoft.com/office/powerpoint/2010/main" val="4021753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pPr algn="l"/>
            <a:r>
              <a:rPr lang="en-GB" b="1" dirty="0"/>
              <a:t>Foundation Curriculum</a:t>
            </a:r>
            <a:br>
              <a:rPr lang="en-GB" dirty="0"/>
            </a:br>
            <a:endParaRPr lang="en-GB" dirty="0"/>
          </a:p>
        </p:txBody>
      </p:sp>
      <p:sp>
        <p:nvSpPr>
          <p:cNvPr id="3" name="TextBox 2"/>
          <p:cNvSpPr txBox="1"/>
          <p:nvPr/>
        </p:nvSpPr>
        <p:spPr>
          <a:xfrm>
            <a:off x="1522761" y="927842"/>
            <a:ext cx="10539087" cy="2400657"/>
          </a:xfrm>
          <a:prstGeom prst="rect">
            <a:avLst/>
          </a:prstGeom>
          <a:noFill/>
        </p:spPr>
        <p:txBody>
          <a:bodyPr wrap="square" rtlCol="0">
            <a:spAutoFit/>
          </a:bodyPr>
          <a:lstStyle/>
          <a:p>
            <a:pPr marL="285750" indent="-285750">
              <a:buFont typeface="Arial" panose="020B0604020202020204" pitchFamily="34" charset="0"/>
              <a:buChar char="•"/>
            </a:pPr>
            <a:r>
              <a:rPr lang="en-GB" sz="2000" dirty="0"/>
              <a:t>PE will be taught twice a week and children will learn progressive skills through games, dance and gymnastics sessions. For Year 4 one of the PE lessons is swimming. </a:t>
            </a:r>
          </a:p>
          <a:p>
            <a:pPr marL="285750" indent="-285750">
              <a:buFont typeface="Arial" panose="020B0604020202020204" pitchFamily="34" charset="0"/>
              <a:buChar char="•"/>
            </a:pPr>
            <a:endParaRPr lang="en-GB" sz="1000" dirty="0"/>
          </a:p>
          <a:p>
            <a:pPr marL="285750" indent="-285750">
              <a:buFont typeface="Arial" panose="020B0604020202020204" pitchFamily="34" charset="0"/>
              <a:buChar char="•"/>
            </a:pPr>
            <a:r>
              <a:rPr lang="en-GB" sz="2000" dirty="0"/>
              <a:t>They will need the correct PE kit:</a:t>
            </a:r>
          </a:p>
          <a:p>
            <a:pPr marL="285750" indent="-285750">
              <a:buFont typeface="Arial" panose="020B0604020202020204" pitchFamily="34" charset="0"/>
              <a:buChar char="•"/>
            </a:pPr>
            <a:r>
              <a:rPr lang="en-GB" sz="2000" dirty="0"/>
              <a:t>Red shorts</a:t>
            </a:r>
          </a:p>
          <a:p>
            <a:pPr marL="285750" indent="-285750">
              <a:buFont typeface="Arial" panose="020B0604020202020204" pitchFamily="34" charset="0"/>
              <a:buChar char="•"/>
            </a:pPr>
            <a:r>
              <a:rPr lang="en-GB" sz="2000" dirty="0"/>
              <a:t>White t-shirt</a:t>
            </a:r>
          </a:p>
          <a:p>
            <a:pPr marL="285750" indent="-285750">
              <a:buFont typeface="Arial" panose="020B0604020202020204" pitchFamily="34" charset="0"/>
              <a:buChar char="•"/>
            </a:pPr>
            <a:r>
              <a:rPr lang="en-GB" sz="2000" dirty="0"/>
              <a:t>Trainers</a:t>
            </a:r>
          </a:p>
          <a:p>
            <a:pPr marL="285750" indent="-285750">
              <a:buFont typeface="Arial" panose="020B0604020202020204" pitchFamily="34" charset="0"/>
              <a:buChar char="•"/>
            </a:pPr>
            <a:r>
              <a:rPr lang="en-GB" sz="2000" dirty="0"/>
              <a:t>Plain back joggers and jumper (tracksuit) for outdoor PE in colder weather</a:t>
            </a:r>
          </a:p>
        </p:txBody>
      </p:sp>
      <p:sp>
        <p:nvSpPr>
          <p:cNvPr id="7" name="TextBox 6"/>
          <p:cNvSpPr txBox="1"/>
          <p:nvPr/>
        </p:nvSpPr>
        <p:spPr>
          <a:xfrm>
            <a:off x="1522761" y="3460574"/>
            <a:ext cx="10972799" cy="1323439"/>
          </a:xfrm>
          <a:prstGeom prst="rect">
            <a:avLst/>
          </a:prstGeom>
          <a:noFill/>
        </p:spPr>
        <p:txBody>
          <a:bodyPr wrap="square" rtlCol="0">
            <a:spAutoFit/>
          </a:bodyPr>
          <a:lstStyle/>
          <a:p>
            <a:r>
              <a:rPr lang="en-GB" sz="2000" b="1" u="sng" dirty="0"/>
              <a:t>Our PE days are:</a:t>
            </a:r>
          </a:p>
          <a:p>
            <a:r>
              <a:rPr lang="en-GB" sz="2000" b="1" dirty="0"/>
              <a:t>Class 13: Friday</a:t>
            </a:r>
          </a:p>
          <a:p>
            <a:r>
              <a:rPr lang="en-GB" sz="2000" b="1" dirty="0"/>
              <a:t>Class 14: Friday</a:t>
            </a:r>
          </a:p>
          <a:p>
            <a:r>
              <a:rPr lang="en-GB" sz="2000" b="1" dirty="0"/>
              <a:t>Class 15: Thursday</a:t>
            </a:r>
          </a:p>
        </p:txBody>
      </p:sp>
    </p:spTree>
    <p:extLst>
      <p:ext uri="{BB962C8B-B14F-4D97-AF65-F5344CB8AC3E}">
        <p14:creationId xmlns:p14="http://schemas.microsoft.com/office/powerpoint/2010/main" val="1997984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6198" y="2552700"/>
            <a:ext cx="10018713" cy="1752599"/>
          </a:xfrm>
        </p:spPr>
        <p:txBody>
          <a:bodyPr>
            <a:normAutofit fontScale="90000"/>
          </a:bodyPr>
          <a:lstStyle/>
          <a:p>
            <a:pPr algn="l"/>
            <a:r>
              <a:rPr lang="en-GB" b="1" dirty="0"/>
              <a:t>Swimming </a:t>
            </a:r>
            <a:br>
              <a:rPr lang="en-GB" dirty="0"/>
            </a:br>
            <a:br>
              <a:rPr lang="en-GB" dirty="0"/>
            </a:br>
            <a:r>
              <a:rPr lang="en-GB" sz="3600" dirty="0" err="1"/>
              <a:t>Swimming</a:t>
            </a:r>
            <a:r>
              <a:rPr lang="en-GB" sz="3600" dirty="0"/>
              <a:t> takes place every Wednesday or Thursday afternoon. Children will only swim in Year 4. We hope the consistency in swimming weekly helps children gain confidence in the water. </a:t>
            </a:r>
            <a:br>
              <a:rPr lang="en-GB" sz="3600" dirty="0"/>
            </a:br>
            <a:r>
              <a:rPr lang="en-GB" sz="3600" dirty="0"/>
              <a:t>By the end of Year 4 the expectation is that all children will be able to swim 25m in a stroke of their choice.</a:t>
            </a:r>
            <a:r>
              <a:rPr lang="en-GB" dirty="0"/>
              <a:t> </a:t>
            </a:r>
            <a:br>
              <a:rPr lang="en-GB" dirty="0"/>
            </a:br>
            <a:r>
              <a:rPr lang="en-GB" dirty="0"/>
              <a:t>Children need to bring appropriate clothing for the weather for walking to the swimming pool. </a:t>
            </a:r>
            <a:br>
              <a:rPr lang="en-GB" dirty="0"/>
            </a:br>
            <a:r>
              <a:rPr lang="en-GB" sz="3100" b="1" dirty="0"/>
              <a:t>Class 13: Thursday</a:t>
            </a:r>
            <a:br>
              <a:rPr lang="en-GB" sz="3100" b="1" dirty="0"/>
            </a:br>
            <a:r>
              <a:rPr lang="en-GB" sz="3100" b="1" dirty="0"/>
              <a:t>Class 14 and 15: Wednesday</a:t>
            </a:r>
            <a:br>
              <a:rPr lang="en-GB" dirty="0"/>
            </a:br>
            <a:endParaRPr lang="en-GB" dirty="0"/>
          </a:p>
        </p:txBody>
      </p:sp>
    </p:spTree>
    <p:extLst>
      <p:ext uri="{BB962C8B-B14F-4D97-AF65-F5344CB8AC3E}">
        <p14:creationId xmlns:p14="http://schemas.microsoft.com/office/powerpoint/2010/main" val="5965507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5057"/>
            <a:ext cx="10018713" cy="1752599"/>
          </a:xfrm>
        </p:spPr>
        <p:txBody>
          <a:bodyPr/>
          <a:lstStyle/>
          <a:p>
            <a:pPr algn="l"/>
            <a:r>
              <a:rPr lang="en-GB" b="1" dirty="0"/>
              <a:t>RSE in Year 4 </a:t>
            </a:r>
          </a:p>
        </p:txBody>
      </p:sp>
      <p:sp>
        <p:nvSpPr>
          <p:cNvPr id="3" name="TextBox 2"/>
          <p:cNvSpPr txBox="1"/>
          <p:nvPr/>
        </p:nvSpPr>
        <p:spPr>
          <a:xfrm>
            <a:off x="1461655" y="1010245"/>
            <a:ext cx="10730345" cy="5755422"/>
          </a:xfrm>
          <a:prstGeom prst="rect">
            <a:avLst/>
          </a:prstGeom>
          <a:noFill/>
        </p:spPr>
        <p:txBody>
          <a:bodyPr wrap="square" lIns="91440" tIns="45720" rIns="91440" bIns="45720" rtlCol="0" anchor="t">
            <a:spAutoFit/>
          </a:bodyPr>
          <a:lstStyle/>
          <a:p>
            <a:r>
              <a:rPr lang="en-GB" sz="1600" dirty="0"/>
              <a:t>It is now statutory that all children learn about relationships and sex education and guidance has been updated. </a:t>
            </a:r>
          </a:p>
          <a:p>
            <a:r>
              <a:rPr lang="en-GB" sz="1600" dirty="0"/>
              <a:t>As a school we follow DfE guidance on what should be taught and have planned a curriculum that best fits the needs of the children at each stage of their development.</a:t>
            </a:r>
          </a:p>
          <a:p>
            <a:endParaRPr lang="en-US" sz="1600" dirty="0"/>
          </a:p>
          <a:p>
            <a:r>
              <a:rPr lang="en-GB" sz="1600" b="1" i="1" dirty="0"/>
              <a:t>Through our RSHE curriculum, pupils learn how to recognise safe, respectful and positive relationships, seek help from trusted adults when needed, stay safe online and understand the physical and emotional changes that occur as they grow up.</a:t>
            </a:r>
          </a:p>
          <a:p>
            <a:r>
              <a:rPr lang="en-GB" sz="2000" b="1" dirty="0"/>
              <a:t>In year 4 children will learn: </a:t>
            </a:r>
          </a:p>
          <a:p>
            <a:endParaRPr lang="en-GB" sz="2000" b="1" dirty="0"/>
          </a:p>
          <a:p>
            <a:pPr marL="285750" indent="-285750">
              <a:buFont typeface="Arial" panose="020B0604020202020204" pitchFamily="34" charset="0"/>
              <a:buChar char="•"/>
            </a:pPr>
            <a:r>
              <a:rPr lang="en-GB" dirty="0"/>
              <a:t>Health and well being – how to stay physically and mentally healthy</a:t>
            </a:r>
          </a:p>
          <a:p>
            <a:pPr marL="285750" indent="-285750">
              <a:buFont typeface="Arial" panose="020B0604020202020204" pitchFamily="34" charset="0"/>
              <a:buChar char="•"/>
            </a:pPr>
            <a:r>
              <a:rPr lang="en-GB" dirty="0"/>
              <a:t>Relationships – how to build trusting friendships and understand other opinions an feelings, understand consent, families and how families can change and be diverse. </a:t>
            </a:r>
          </a:p>
          <a:p>
            <a:pPr marL="285750" indent="-285750">
              <a:buFont typeface="Arial" panose="020B0604020202020204" pitchFamily="34" charset="0"/>
              <a:buChar char="•"/>
            </a:pPr>
            <a:r>
              <a:rPr lang="en-GB" dirty="0"/>
              <a:t>Being Safe – both online and in day to day living </a:t>
            </a:r>
          </a:p>
          <a:p>
            <a:pPr marL="285750" indent="-285750">
              <a:buFont typeface="Arial" panose="020B0604020202020204" pitchFamily="34" charset="0"/>
              <a:buChar char="•"/>
            </a:pPr>
            <a:r>
              <a:rPr lang="en-GB" dirty="0"/>
              <a:t>Living in the wider world – money management and the environment </a:t>
            </a:r>
          </a:p>
          <a:p>
            <a:pPr marL="285750" indent="-285750">
              <a:buFont typeface="Arial" panose="020B0604020202020204" pitchFamily="34" charset="0"/>
              <a:buChar char="•"/>
            </a:pPr>
            <a:r>
              <a:rPr lang="en-GB" dirty="0"/>
              <a:t>Aspirations - to know how to set goals and achievable targets. </a:t>
            </a:r>
          </a:p>
          <a:p>
            <a:pPr marL="285750" indent="-285750">
              <a:buFont typeface="Arial" panose="020B0604020202020204" pitchFamily="34" charset="0"/>
              <a:buChar char="•"/>
            </a:pPr>
            <a:r>
              <a:rPr lang="en-US" dirty="0"/>
              <a:t>C</a:t>
            </a:r>
            <a:r>
              <a:rPr lang="en-GB" dirty="0"/>
              <a:t>hanging &amp; Growing up: Personal hygiene &amp; emotions. Children will also recap the NSPCC PANTs for ages 7-9 around building confidence. </a:t>
            </a:r>
          </a:p>
          <a:p>
            <a:pPr marL="285750" indent="-285750">
              <a:buFont typeface="Arial" panose="020B0604020202020204" pitchFamily="34" charset="0"/>
              <a:buChar char="•"/>
            </a:pPr>
            <a:endParaRPr lang="en-GB" dirty="0"/>
          </a:p>
          <a:p>
            <a:r>
              <a:rPr lang="en-US" i="1" dirty="0"/>
              <a:t>If you would like to discuss any of this content or see any content please talk to the class teacher and visit the website which is being updated this year to show changes to the RSE curriculum.  </a:t>
            </a:r>
            <a:endParaRPr lang="en-GB" i="1" dirty="0"/>
          </a:p>
          <a:p>
            <a:endParaRPr lang="en-GB" dirty="0"/>
          </a:p>
        </p:txBody>
      </p:sp>
    </p:spTree>
    <p:extLst>
      <p:ext uri="{BB962C8B-B14F-4D97-AF65-F5344CB8AC3E}">
        <p14:creationId xmlns:p14="http://schemas.microsoft.com/office/powerpoint/2010/main" val="16989810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0A2987-D1EB-6BC1-EC45-EE11F951D044}"/>
              </a:ext>
            </a:extLst>
          </p:cNvPr>
          <p:cNvSpPr>
            <a:spLocks noGrp="1"/>
          </p:cNvSpPr>
          <p:nvPr>
            <p:ph type="title"/>
          </p:nvPr>
        </p:nvSpPr>
        <p:spPr>
          <a:xfrm>
            <a:off x="1598610" y="-237931"/>
            <a:ext cx="10018713" cy="1752599"/>
          </a:xfrm>
        </p:spPr>
        <p:txBody>
          <a:bodyPr>
            <a:normAutofit/>
          </a:bodyPr>
          <a:lstStyle/>
          <a:p>
            <a:pPr algn="l"/>
            <a:r>
              <a:rPr lang="en-GB" b="1" dirty="0"/>
              <a:t>Forest School</a:t>
            </a:r>
          </a:p>
        </p:txBody>
      </p:sp>
      <p:sp>
        <p:nvSpPr>
          <p:cNvPr id="4" name="Content Placeholder 3">
            <a:extLst>
              <a:ext uri="{FF2B5EF4-FFF2-40B4-BE49-F238E27FC236}">
                <a16:creationId xmlns:a16="http://schemas.microsoft.com/office/drawing/2014/main" id="{32CBED9E-9C49-F705-694B-8F61E8EBBA1C}"/>
              </a:ext>
            </a:extLst>
          </p:cNvPr>
          <p:cNvSpPr>
            <a:spLocks noGrp="1"/>
          </p:cNvSpPr>
          <p:nvPr>
            <p:ph sz="half" idx="1"/>
          </p:nvPr>
        </p:nvSpPr>
        <p:spPr>
          <a:xfrm>
            <a:off x="1598610" y="912844"/>
            <a:ext cx="9912072" cy="4304615"/>
          </a:xfrm>
        </p:spPr>
        <p:txBody>
          <a:bodyPr>
            <a:noAutofit/>
          </a:bodyPr>
          <a:lstStyle/>
          <a:p>
            <a:pPr marL="0" indent="0" algn="ctr">
              <a:buNone/>
            </a:pPr>
            <a:r>
              <a:rPr lang="en-US" sz="2400" dirty="0"/>
              <a:t>This year Forest School is starting up for every year group. </a:t>
            </a:r>
          </a:p>
          <a:p>
            <a:pPr marL="0" indent="0" algn="ctr">
              <a:buNone/>
            </a:pPr>
            <a:r>
              <a:rPr lang="en-US" sz="2400" dirty="0"/>
              <a:t>Forest School is the opportunity for children to learn about the outdoors. Learning facts about nature and local wildlife, growing an appreciation for these and engaging in enriching experiences outside of the academic curriculum. </a:t>
            </a:r>
          </a:p>
          <a:p>
            <a:pPr marL="0" indent="0" algn="ctr">
              <a:buNone/>
            </a:pPr>
            <a:r>
              <a:rPr lang="en-US" sz="2400" dirty="0"/>
              <a:t>Each year group will have a week of afternoons at Forest School. These sessions will be held in the developed woodland at the bottom of the field. </a:t>
            </a:r>
          </a:p>
        </p:txBody>
      </p:sp>
      <p:pic>
        <p:nvPicPr>
          <p:cNvPr id="5" name="Picture 4">
            <a:extLst>
              <a:ext uri="{FF2B5EF4-FFF2-40B4-BE49-F238E27FC236}">
                <a16:creationId xmlns:a16="http://schemas.microsoft.com/office/drawing/2014/main" id="{2C4FF844-EBF9-46E4-8598-F94F34F099AC}"/>
              </a:ext>
            </a:extLst>
          </p:cNvPr>
          <p:cNvPicPr>
            <a:picLocks noChangeAspect="1"/>
          </p:cNvPicPr>
          <p:nvPr/>
        </p:nvPicPr>
        <p:blipFill>
          <a:blip r:embed="rId2"/>
          <a:stretch>
            <a:fillRect/>
          </a:stretch>
        </p:blipFill>
        <p:spPr>
          <a:xfrm>
            <a:off x="2814718" y="4509190"/>
            <a:ext cx="1857375" cy="2219325"/>
          </a:xfrm>
          <a:prstGeom prst="rect">
            <a:avLst/>
          </a:prstGeom>
        </p:spPr>
      </p:pic>
      <p:pic>
        <p:nvPicPr>
          <p:cNvPr id="6" name="Picture 5">
            <a:extLst>
              <a:ext uri="{FF2B5EF4-FFF2-40B4-BE49-F238E27FC236}">
                <a16:creationId xmlns:a16="http://schemas.microsoft.com/office/drawing/2014/main" id="{6F06F6C2-6DDE-412C-9B83-F1952BAB1109}"/>
              </a:ext>
            </a:extLst>
          </p:cNvPr>
          <p:cNvPicPr>
            <a:picLocks noChangeAspect="1"/>
          </p:cNvPicPr>
          <p:nvPr/>
        </p:nvPicPr>
        <p:blipFill>
          <a:blip r:embed="rId3"/>
          <a:stretch>
            <a:fillRect/>
          </a:stretch>
        </p:blipFill>
        <p:spPr>
          <a:xfrm>
            <a:off x="5607841" y="4509190"/>
            <a:ext cx="2000250" cy="2324100"/>
          </a:xfrm>
          <a:prstGeom prst="rect">
            <a:avLst/>
          </a:prstGeom>
        </p:spPr>
      </p:pic>
      <p:pic>
        <p:nvPicPr>
          <p:cNvPr id="7" name="Picture 6">
            <a:extLst>
              <a:ext uri="{FF2B5EF4-FFF2-40B4-BE49-F238E27FC236}">
                <a16:creationId xmlns:a16="http://schemas.microsoft.com/office/drawing/2014/main" id="{747BDB38-D095-448C-BFC6-3E2975547A5A}"/>
              </a:ext>
            </a:extLst>
          </p:cNvPr>
          <p:cNvPicPr>
            <a:picLocks noChangeAspect="1"/>
          </p:cNvPicPr>
          <p:nvPr/>
        </p:nvPicPr>
        <p:blipFill>
          <a:blip r:embed="rId4"/>
          <a:stretch>
            <a:fillRect/>
          </a:stretch>
        </p:blipFill>
        <p:spPr>
          <a:xfrm>
            <a:off x="8874428" y="4509190"/>
            <a:ext cx="1817890" cy="2225460"/>
          </a:xfrm>
          <a:prstGeom prst="rect">
            <a:avLst/>
          </a:prstGeom>
        </p:spPr>
      </p:pic>
    </p:spTree>
    <p:extLst>
      <p:ext uri="{BB962C8B-B14F-4D97-AF65-F5344CB8AC3E}">
        <p14:creationId xmlns:p14="http://schemas.microsoft.com/office/powerpoint/2010/main" val="1630127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30015" y="-144463"/>
            <a:ext cx="9992153" cy="4351338"/>
          </a:xfrm>
        </p:spPr>
        <p:txBody>
          <a:bodyPr/>
          <a:lstStyle/>
          <a:p>
            <a:pPr marL="0" indent="0">
              <a:buNone/>
            </a:pPr>
            <a:r>
              <a:rPr lang="en-US" dirty="0"/>
              <a:t>These sessions will happen </a:t>
            </a:r>
            <a:r>
              <a:rPr lang="en-US" b="1" dirty="0"/>
              <a:t>rain or shine</a:t>
            </a:r>
            <a:r>
              <a:rPr lang="en-US" dirty="0"/>
              <a:t>. </a:t>
            </a:r>
          </a:p>
          <a:p>
            <a:pPr marL="0" indent="0">
              <a:buNone/>
            </a:pPr>
            <a:r>
              <a:rPr lang="en-US" dirty="0"/>
              <a:t>Your child will need:</a:t>
            </a:r>
            <a:endParaRPr lang="en-GB" dirty="0"/>
          </a:p>
          <a:p>
            <a:endParaRPr lang="en-GB" dirty="0"/>
          </a:p>
        </p:txBody>
      </p:sp>
      <p:sp>
        <p:nvSpPr>
          <p:cNvPr id="4" name="TextBox 3"/>
          <p:cNvSpPr txBox="1"/>
          <p:nvPr/>
        </p:nvSpPr>
        <p:spPr>
          <a:xfrm>
            <a:off x="2230015" y="2430600"/>
            <a:ext cx="9582540" cy="3416320"/>
          </a:xfrm>
          <a:prstGeom prst="rect">
            <a:avLst/>
          </a:prstGeom>
          <a:noFill/>
        </p:spPr>
        <p:txBody>
          <a:bodyPr wrap="square" rtlCol="0">
            <a:spAutoFit/>
          </a:bodyPr>
          <a:lstStyle/>
          <a:p>
            <a:pPr marL="342900" indent="-342900">
              <a:buFont typeface="Arial" panose="020B0604020202020204" pitchFamily="34" charset="0"/>
              <a:buChar char="•"/>
            </a:pPr>
            <a:r>
              <a:rPr lang="en-US" sz="2400" b="1" dirty="0"/>
              <a:t>Long trousers (shorts are not allowed)</a:t>
            </a:r>
          </a:p>
          <a:p>
            <a:pPr marL="342900" indent="-342900">
              <a:buFont typeface="Arial" panose="020B0604020202020204" pitchFamily="34" charset="0"/>
              <a:buChar char="•"/>
            </a:pPr>
            <a:r>
              <a:rPr lang="en-US" sz="2400" b="1" dirty="0"/>
              <a:t>Closed shoes that can get muddy – old trainers, wellies, walking boots</a:t>
            </a:r>
          </a:p>
          <a:p>
            <a:pPr marL="342900" indent="-342900">
              <a:buFont typeface="Arial" panose="020B0604020202020204" pitchFamily="34" charset="0"/>
              <a:buChar char="•"/>
            </a:pPr>
            <a:r>
              <a:rPr lang="en-US" sz="2400" b="1" dirty="0"/>
              <a:t>Top that can get muddy. </a:t>
            </a:r>
          </a:p>
          <a:p>
            <a:pPr marL="342900" indent="-342900">
              <a:buFont typeface="Arial" panose="020B0604020202020204" pitchFamily="34" charset="0"/>
              <a:buChar char="•"/>
            </a:pPr>
            <a:r>
              <a:rPr lang="en-US" sz="2400" b="1" dirty="0"/>
              <a:t>Rain coat if it is raining.</a:t>
            </a:r>
          </a:p>
          <a:p>
            <a:pPr marL="342900" indent="-342900">
              <a:buFont typeface="Arial" panose="020B0604020202020204" pitchFamily="34" charset="0"/>
              <a:buChar char="•"/>
            </a:pPr>
            <a:r>
              <a:rPr lang="en-US" sz="2400" b="1" dirty="0"/>
              <a:t>Hat if it is sunny. </a:t>
            </a:r>
          </a:p>
          <a:p>
            <a:endParaRPr lang="en-US" sz="2400" b="1" dirty="0">
              <a:solidFill>
                <a:srgbClr val="FF0000"/>
              </a:solidFill>
            </a:endParaRPr>
          </a:p>
          <a:p>
            <a:r>
              <a:rPr lang="en-US" sz="2400" b="1" i="1" dirty="0">
                <a:solidFill>
                  <a:srgbClr val="FF0000"/>
                </a:solidFill>
              </a:rPr>
              <a:t>Please check the forecast in the morning to make sure you send the appropriate clothes in for that day. </a:t>
            </a:r>
            <a:endParaRPr lang="en-GB" sz="2400" b="1" i="1" dirty="0">
              <a:solidFill>
                <a:srgbClr val="FF0000"/>
              </a:solidFill>
            </a:endParaRPr>
          </a:p>
        </p:txBody>
      </p:sp>
      <p:sp>
        <p:nvSpPr>
          <p:cNvPr id="6" name="AutoShape 2" descr="What to Wear for Forest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stretch>
            <a:fillRect/>
          </a:stretch>
        </p:blipFill>
        <p:spPr>
          <a:xfrm>
            <a:off x="155575" y="4035490"/>
            <a:ext cx="1653891" cy="2710543"/>
          </a:xfrm>
          <a:prstGeom prst="rect">
            <a:avLst/>
          </a:prstGeom>
        </p:spPr>
      </p:pic>
      <p:sp>
        <p:nvSpPr>
          <p:cNvPr id="9" name="Title 1">
            <a:extLst>
              <a:ext uri="{FF2B5EF4-FFF2-40B4-BE49-F238E27FC236}">
                <a16:creationId xmlns:a16="http://schemas.microsoft.com/office/drawing/2014/main" id="{836D0240-C173-6F12-95BA-67EA1FAD5CAF}"/>
              </a:ext>
            </a:extLst>
          </p:cNvPr>
          <p:cNvSpPr txBox="1">
            <a:spLocks/>
          </p:cNvSpPr>
          <p:nvPr/>
        </p:nvSpPr>
        <p:spPr>
          <a:xfrm>
            <a:off x="-485192" y="111967"/>
            <a:ext cx="8537510" cy="1071154"/>
          </a:xfrm>
          <a:prstGeom prst="rect">
            <a:avLst/>
          </a:prstGeom>
          <a:effectLst/>
        </p:spPr>
        <p:txBody>
          <a:bodyPr vert="horz" lIns="91440" tIns="45720" rIns="91440" bIns="45720" rtlCol="0" anchor="ctr">
            <a:no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solidFill>
                  <a:srgbClr val="00B050"/>
                </a:solidFill>
              </a:rPr>
              <a:t>Forest School</a:t>
            </a:r>
            <a:endParaRPr lang="en-GB" b="1" dirty="0">
              <a:solidFill>
                <a:srgbClr val="00B050"/>
              </a:solidFill>
            </a:endParaRPr>
          </a:p>
        </p:txBody>
      </p:sp>
    </p:spTree>
    <p:extLst>
      <p:ext uri="{BB962C8B-B14F-4D97-AF65-F5344CB8AC3E}">
        <p14:creationId xmlns:p14="http://schemas.microsoft.com/office/powerpoint/2010/main" val="35256820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575" y="0"/>
            <a:ext cx="10018713" cy="1752599"/>
          </a:xfrm>
        </p:spPr>
        <p:txBody>
          <a:bodyPr>
            <a:normAutofit/>
          </a:bodyPr>
          <a:lstStyle/>
          <a:p>
            <a:r>
              <a:rPr lang="en-US" b="1" dirty="0">
                <a:solidFill>
                  <a:srgbClr val="00B050"/>
                </a:solidFill>
              </a:rPr>
              <a:t>Forest School Times</a:t>
            </a:r>
            <a:endParaRPr lang="en-GB" b="1" dirty="0">
              <a:solidFill>
                <a:srgbClr val="00B050"/>
              </a:solidFill>
            </a:endParaRPr>
          </a:p>
        </p:txBody>
      </p:sp>
      <p:sp>
        <p:nvSpPr>
          <p:cNvPr id="3" name="Content Placeholder 2"/>
          <p:cNvSpPr>
            <a:spLocks noGrp="1"/>
          </p:cNvSpPr>
          <p:nvPr>
            <p:ph idx="1"/>
          </p:nvPr>
        </p:nvSpPr>
        <p:spPr>
          <a:xfrm>
            <a:off x="1512302" y="1752599"/>
            <a:ext cx="10018713" cy="3124201"/>
          </a:xfrm>
        </p:spPr>
        <p:txBody>
          <a:bodyPr>
            <a:normAutofit/>
          </a:bodyPr>
          <a:lstStyle/>
          <a:p>
            <a:pPr marL="0" indent="0">
              <a:buNone/>
            </a:pPr>
            <a:r>
              <a:rPr lang="en-US" dirty="0"/>
              <a:t>A letter will be sent out the week before your child’s class attends Forest School. Please ensure your child brings in their forest clothes everyday for their forest school week.</a:t>
            </a:r>
          </a:p>
          <a:p>
            <a:pPr marL="0" indent="0">
              <a:buNone/>
            </a:pPr>
            <a:r>
              <a:rPr lang="en-US" dirty="0"/>
              <a:t> </a:t>
            </a:r>
            <a:r>
              <a:rPr lang="en-US" b="1" i="1" dirty="0">
                <a:solidFill>
                  <a:srgbClr val="00B050"/>
                </a:solidFill>
              </a:rPr>
              <a:t>Summer 1 – Year 4</a:t>
            </a:r>
          </a:p>
        </p:txBody>
      </p:sp>
      <p:pic>
        <p:nvPicPr>
          <p:cNvPr id="4" name="Picture 3"/>
          <p:cNvPicPr>
            <a:picLocks noChangeAspect="1"/>
          </p:cNvPicPr>
          <p:nvPr/>
        </p:nvPicPr>
        <p:blipFill>
          <a:blip r:embed="rId2"/>
          <a:stretch>
            <a:fillRect/>
          </a:stretch>
        </p:blipFill>
        <p:spPr>
          <a:xfrm>
            <a:off x="5959465" y="3304114"/>
            <a:ext cx="5399621" cy="3145372"/>
          </a:xfrm>
          <a:prstGeom prst="rect">
            <a:avLst/>
          </a:prstGeom>
        </p:spPr>
      </p:pic>
    </p:spTree>
    <p:extLst>
      <p:ext uri="{BB962C8B-B14F-4D97-AF65-F5344CB8AC3E}">
        <p14:creationId xmlns:p14="http://schemas.microsoft.com/office/powerpoint/2010/main" val="553312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0A2987-D1EB-6BC1-EC45-EE11F951D044}"/>
              </a:ext>
            </a:extLst>
          </p:cNvPr>
          <p:cNvSpPr>
            <a:spLocks noGrp="1"/>
          </p:cNvSpPr>
          <p:nvPr>
            <p:ph type="title"/>
          </p:nvPr>
        </p:nvSpPr>
        <p:spPr>
          <a:xfrm>
            <a:off x="1598610" y="-237931"/>
            <a:ext cx="10018713" cy="1752599"/>
          </a:xfrm>
        </p:spPr>
        <p:txBody>
          <a:bodyPr>
            <a:normAutofit/>
          </a:bodyPr>
          <a:lstStyle/>
          <a:p>
            <a:pPr algn="l"/>
            <a:r>
              <a:rPr lang="en-GB" b="1" dirty="0"/>
              <a:t>Trips, Workshops and Visitors</a:t>
            </a:r>
          </a:p>
        </p:txBody>
      </p:sp>
      <p:sp>
        <p:nvSpPr>
          <p:cNvPr id="4" name="Content Placeholder 3">
            <a:extLst>
              <a:ext uri="{FF2B5EF4-FFF2-40B4-BE49-F238E27FC236}">
                <a16:creationId xmlns:a16="http://schemas.microsoft.com/office/drawing/2014/main" id="{32CBED9E-9C49-F705-694B-8F61E8EBBA1C}"/>
              </a:ext>
            </a:extLst>
          </p:cNvPr>
          <p:cNvSpPr>
            <a:spLocks noGrp="1"/>
          </p:cNvSpPr>
          <p:nvPr>
            <p:ph sz="half" idx="1"/>
          </p:nvPr>
        </p:nvSpPr>
        <p:spPr>
          <a:xfrm>
            <a:off x="1598610" y="794856"/>
            <a:ext cx="4776528" cy="5609254"/>
          </a:xfrm>
        </p:spPr>
        <p:txBody>
          <a:bodyPr>
            <a:noAutofit/>
          </a:bodyPr>
          <a:lstStyle/>
          <a:p>
            <a:pPr marL="0" indent="0">
              <a:buNone/>
            </a:pPr>
            <a:r>
              <a:rPr lang="en-GB" sz="2200" b="1" u="sng" dirty="0"/>
              <a:t>Autumn</a:t>
            </a:r>
          </a:p>
          <a:p>
            <a:r>
              <a:rPr lang="en-GB" sz="2200" dirty="0"/>
              <a:t>Colchester Castle - £12</a:t>
            </a:r>
          </a:p>
          <a:p>
            <a:r>
              <a:rPr lang="en-GB" sz="2200" dirty="0">
                <a:solidFill>
                  <a:srgbClr val="FF0000"/>
                </a:solidFill>
              </a:rPr>
              <a:t>Royal Albert  Hall – Concert</a:t>
            </a:r>
          </a:p>
          <a:p>
            <a:endParaRPr lang="en-GB" sz="1000" dirty="0">
              <a:solidFill>
                <a:srgbClr val="FF0000"/>
              </a:solidFill>
            </a:endParaRPr>
          </a:p>
          <a:p>
            <a:pPr marL="0" indent="0">
              <a:buNone/>
            </a:pPr>
            <a:r>
              <a:rPr lang="en-GB" sz="2200" b="1" u="sng" dirty="0"/>
              <a:t>Spring</a:t>
            </a:r>
          </a:p>
          <a:p>
            <a:r>
              <a:rPr lang="en-GB" sz="2200" dirty="0">
                <a:solidFill>
                  <a:srgbClr val="FF0000"/>
                </a:solidFill>
              </a:rPr>
              <a:t>School of Noise</a:t>
            </a:r>
          </a:p>
          <a:p>
            <a:r>
              <a:rPr lang="en-GB" sz="2200" dirty="0">
                <a:solidFill>
                  <a:srgbClr val="FF0000"/>
                </a:solidFill>
              </a:rPr>
              <a:t>LEGO Workshop</a:t>
            </a:r>
          </a:p>
          <a:p>
            <a:endParaRPr lang="en-GB" sz="2200" dirty="0">
              <a:solidFill>
                <a:srgbClr val="FF0000"/>
              </a:solidFill>
            </a:endParaRPr>
          </a:p>
          <a:p>
            <a:endParaRPr lang="en-GB" sz="2200" dirty="0">
              <a:solidFill>
                <a:srgbClr val="FF0000"/>
              </a:solidFill>
            </a:endParaRPr>
          </a:p>
          <a:p>
            <a:endParaRPr lang="en-GB" sz="2200" dirty="0">
              <a:solidFill>
                <a:srgbClr val="FF0000"/>
              </a:solidFill>
            </a:endParaRPr>
          </a:p>
        </p:txBody>
      </p:sp>
      <p:sp>
        <p:nvSpPr>
          <p:cNvPr id="5" name="Content Placeholder 4">
            <a:extLst>
              <a:ext uri="{FF2B5EF4-FFF2-40B4-BE49-F238E27FC236}">
                <a16:creationId xmlns:a16="http://schemas.microsoft.com/office/drawing/2014/main" id="{0475C7E4-65F8-6564-B45E-33F1EDE54D9C}"/>
              </a:ext>
            </a:extLst>
          </p:cNvPr>
          <p:cNvSpPr>
            <a:spLocks noGrp="1"/>
          </p:cNvSpPr>
          <p:nvPr>
            <p:ph sz="half" idx="2"/>
          </p:nvPr>
        </p:nvSpPr>
        <p:spPr>
          <a:xfrm>
            <a:off x="6895831" y="987488"/>
            <a:ext cx="4895056" cy="4236445"/>
          </a:xfrm>
        </p:spPr>
        <p:txBody>
          <a:bodyPr>
            <a:normAutofit/>
          </a:bodyPr>
          <a:lstStyle/>
          <a:p>
            <a:pPr marL="0" indent="0">
              <a:buNone/>
            </a:pPr>
            <a:r>
              <a:rPr lang="en-GB" sz="2200" b="1" u="sng" dirty="0"/>
              <a:t>Summer</a:t>
            </a:r>
          </a:p>
          <a:p>
            <a:r>
              <a:rPr lang="en-GB" sz="2200" dirty="0">
                <a:solidFill>
                  <a:srgbClr val="FF0000"/>
                </a:solidFill>
              </a:rPr>
              <a:t>Artist Workshop</a:t>
            </a:r>
          </a:p>
          <a:p>
            <a:r>
              <a:rPr lang="en-GB" sz="2200" dirty="0">
                <a:solidFill>
                  <a:srgbClr val="FF0000"/>
                </a:solidFill>
              </a:rPr>
              <a:t>Owl Pellet Dissection</a:t>
            </a:r>
          </a:p>
          <a:p>
            <a:r>
              <a:rPr lang="en-GB" sz="2200" dirty="0">
                <a:solidFill>
                  <a:srgbClr val="FF0000"/>
                </a:solidFill>
              </a:rPr>
              <a:t>Library visit</a:t>
            </a:r>
          </a:p>
          <a:p>
            <a:endParaRPr lang="en-GB" sz="2200" dirty="0">
              <a:solidFill>
                <a:srgbClr val="FF0000"/>
              </a:solidFill>
            </a:endParaRPr>
          </a:p>
          <a:p>
            <a:pPr marL="0" indent="0">
              <a:buNone/>
            </a:pPr>
            <a:r>
              <a:rPr lang="en-GB" sz="2200" b="1" i="1" dirty="0">
                <a:solidFill>
                  <a:srgbClr val="FF0000"/>
                </a:solidFill>
              </a:rPr>
              <a:t>The cost of all workshops and trips in red is covered by the school.</a:t>
            </a:r>
          </a:p>
          <a:p>
            <a:pPr marL="0" indent="0">
              <a:buNone/>
            </a:pPr>
            <a:endParaRPr lang="en-GB" sz="2200" b="1" i="1" dirty="0">
              <a:solidFill>
                <a:srgbClr val="FF0000"/>
              </a:solidFill>
            </a:endParaRPr>
          </a:p>
        </p:txBody>
      </p:sp>
      <p:sp>
        <p:nvSpPr>
          <p:cNvPr id="6" name="Speech Bubble: Rectangle with Corners Rounded 5">
            <a:extLst>
              <a:ext uri="{FF2B5EF4-FFF2-40B4-BE49-F238E27FC236}">
                <a16:creationId xmlns:a16="http://schemas.microsoft.com/office/drawing/2014/main" id="{B1E52393-D958-F594-6A01-DA3782342AC1}"/>
              </a:ext>
            </a:extLst>
          </p:cNvPr>
          <p:cNvSpPr/>
          <p:nvPr/>
        </p:nvSpPr>
        <p:spPr>
          <a:xfrm>
            <a:off x="7421430" y="4724344"/>
            <a:ext cx="3149600" cy="1399765"/>
          </a:xfrm>
          <a:prstGeom prst="wedgeRoundRectCallout">
            <a:avLst>
              <a:gd name="adj1" fmla="val -56048"/>
              <a:gd name="adj2" fmla="val 69758"/>
              <a:gd name="adj3" fmla="val 1666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Please ensure all allergy and medical records are up to date via the office.</a:t>
            </a:r>
          </a:p>
        </p:txBody>
      </p:sp>
    </p:spTree>
    <p:extLst>
      <p:ext uri="{BB962C8B-B14F-4D97-AF65-F5344CB8AC3E}">
        <p14:creationId xmlns:p14="http://schemas.microsoft.com/office/powerpoint/2010/main" val="8758121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27981"/>
            <a:ext cx="10342418" cy="1752599"/>
          </a:xfrm>
        </p:spPr>
        <p:txBody>
          <a:bodyPr/>
          <a:lstStyle/>
          <a:p>
            <a:pPr algn="l"/>
            <a:r>
              <a:rPr lang="en-GB" b="1" dirty="0"/>
              <a:t>Behaviour</a:t>
            </a:r>
          </a:p>
        </p:txBody>
      </p:sp>
      <p:sp>
        <p:nvSpPr>
          <p:cNvPr id="3" name="TextBox 2"/>
          <p:cNvSpPr txBox="1"/>
          <p:nvPr/>
        </p:nvSpPr>
        <p:spPr>
          <a:xfrm>
            <a:off x="1484311" y="1195087"/>
            <a:ext cx="10342418" cy="6124754"/>
          </a:xfrm>
          <a:prstGeom prst="rect">
            <a:avLst/>
          </a:prstGeom>
          <a:noFill/>
        </p:spPr>
        <p:txBody>
          <a:bodyPr wrap="square" rtlCol="0">
            <a:spAutoFit/>
          </a:bodyPr>
          <a:lstStyle/>
          <a:p>
            <a:pPr marL="342900" indent="-342900">
              <a:buFont typeface="Arial" panose="020B0604020202020204" pitchFamily="34" charset="0"/>
              <a:buChar char="•"/>
            </a:pPr>
            <a:r>
              <a:rPr lang="en-GB" sz="2000" dirty="0"/>
              <a:t>The school behaviour system is consistent throughout the primary school and you can still expect to see </a:t>
            </a:r>
            <a:r>
              <a:rPr lang="en-GB" sz="2000" b="1" dirty="0">
                <a:solidFill>
                  <a:schemeClr val="accent6">
                    <a:lumMod val="50000"/>
                  </a:schemeClr>
                </a:solidFill>
              </a:rPr>
              <a:t>Green Certificates </a:t>
            </a:r>
            <a:r>
              <a:rPr lang="en-GB" sz="2000" dirty="0"/>
              <a:t>at the end of the week.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In school, children will learn the school rules and learn how to make good, kind and respectful choices. We will strive to show our Ghyllgrove Learning Powers and our School Values. There are many rewards for following school rules and making good choices such as positive praise, stickers, golden time, team tokens, certificates and bronze, silver and gold awards. This year children have the chance to win the Headteachers’ Special Award for outstanding behaviours in school.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There are sanctions when the school rules are not followed and children know what these are. When children lose all three chances in class or break a school rule they can receive a verbal warning and for more serious behaviours a written warning. Please look out and praise your child when they receive a green certificate and a yellow certificate. If they do not bring a certificate home it could be worth checking with the teacher why not if they have not already spoken to you.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117469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327980"/>
            <a:ext cx="10342418" cy="1411714"/>
          </a:xfrm>
        </p:spPr>
        <p:txBody>
          <a:bodyPr/>
          <a:lstStyle/>
          <a:p>
            <a:pPr algn="l"/>
            <a:r>
              <a:rPr lang="en-GB" b="1" dirty="0"/>
              <a:t>School Values</a:t>
            </a:r>
          </a:p>
        </p:txBody>
      </p:sp>
      <p:pic>
        <p:nvPicPr>
          <p:cNvPr id="6" name="Picture 5">
            <a:extLst>
              <a:ext uri="{FF2B5EF4-FFF2-40B4-BE49-F238E27FC236}">
                <a16:creationId xmlns:a16="http://schemas.microsoft.com/office/drawing/2014/main" id="{EA301272-FAC9-43B4-B2A3-6AF2B9510FDF}"/>
              </a:ext>
            </a:extLst>
          </p:cNvPr>
          <p:cNvPicPr>
            <a:picLocks noChangeAspect="1"/>
          </p:cNvPicPr>
          <p:nvPr/>
        </p:nvPicPr>
        <p:blipFill>
          <a:blip r:embed="rId2"/>
          <a:stretch>
            <a:fillRect/>
          </a:stretch>
        </p:blipFill>
        <p:spPr>
          <a:xfrm>
            <a:off x="5070135" y="737183"/>
            <a:ext cx="6756594" cy="4504395"/>
          </a:xfrm>
          <a:prstGeom prst="rect">
            <a:avLst/>
          </a:prstGeom>
        </p:spPr>
      </p:pic>
      <p:pic>
        <p:nvPicPr>
          <p:cNvPr id="8" name="Picture 7">
            <a:extLst>
              <a:ext uri="{FF2B5EF4-FFF2-40B4-BE49-F238E27FC236}">
                <a16:creationId xmlns:a16="http://schemas.microsoft.com/office/drawing/2014/main" id="{CC8C809A-576B-43D0-8AA2-339E0E781BC5}"/>
              </a:ext>
            </a:extLst>
          </p:cNvPr>
          <p:cNvPicPr>
            <a:picLocks noChangeAspect="1"/>
          </p:cNvPicPr>
          <p:nvPr/>
        </p:nvPicPr>
        <p:blipFill rotWithShape="1">
          <a:blip r:embed="rId3"/>
          <a:srcRect t="6299" b="6299"/>
          <a:stretch/>
        </p:blipFill>
        <p:spPr>
          <a:xfrm>
            <a:off x="1484311" y="788150"/>
            <a:ext cx="3402202" cy="4402463"/>
          </a:xfrm>
          <a:prstGeom prst="rect">
            <a:avLst/>
          </a:prstGeom>
        </p:spPr>
      </p:pic>
      <p:sp>
        <p:nvSpPr>
          <p:cNvPr id="10" name="TextBox 9">
            <a:extLst>
              <a:ext uri="{FF2B5EF4-FFF2-40B4-BE49-F238E27FC236}">
                <a16:creationId xmlns:a16="http://schemas.microsoft.com/office/drawing/2014/main" id="{1A70BE36-75BD-4267-B5C0-C783AFFC40CD}"/>
              </a:ext>
            </a:extLst>
          </p:cNvPr>
          <p:cNvSpPr txBox="1"/>
          <p:nvPr/>
        </p:nvSpPr>
        <p:spPr>
          <a:xfrm>
            <a:off x="2253573" y="5190613"/>
            <a:ext cx="9573156" cy="1631216"/>
          </a:xfrm>
          <a:prstGeom prst="rect">
            <a:avLst/>
          </a:prstGeom>
          <a:noFill/>
        </p:spPr>
        <p:txBody>
          <a:bodyPr wrap="square" rtlCol="0">
            <a:spAutoFit/>
          </a:bodyPr>
          <a:lstStyle/>
          <a:p>
            <a:pPr marL="342900" indent="-342900">
              <a:buFont typeface="Arial" panose="020B0604020202020204" pitchFamily="34" charset="0"/>
              <a:buChar char="•"/>
            </a:pPr>
            <a:r>
              <a:rPr lang="en-GB" sz="2000" dirty="0"/>
              <a:t>The school environment and school behaviour systems are underpinned by core values and learning styles.</a:t>
            </a:r>
          </a:p>
          <a:p>
            <a:pPr marL="342900" indent="-342900">
              <a:buFont typeface="Arial" panose="020B0604020202020204" pitchFamily="34" charset="0"/>
              <a:buChar char="•"/>
            </a:pPr>
            <a:r>
              <a:rPr lang="en-GB" sz="2000" dirty="0"/>
              <a:t>This is the language we will use in promoting the children’s self-esteem, desire to learn and behaviour choices.</a:t>
            </a:r>
          </a:p>
          <a:p>
            <a:pPr marL="342900" indent="-342900">
              <a:buFont typeface="Arial" panose="020B0604020202020204" pitchFamily="34" charset="0"/>
              <a:buChar char="•"/>
            </a:pPr>
            <a:r>
              <a:rPr lang="en-GB" sz="2000" dirty="0"/>
              <a:t>These are at the heart of </a:t>
            </a:r>
            <a:r>
              <a:rPr lang="en-GB" sz="2000" dirty="0" err="1"/>
              <a:t>Ghyllgrove</a:t>
            </a:r>
            <a:r>
              <a:rPr lang="en-GB" sz="2000" dirty="0"/>
              <a:t>, our vision and everyday life in school.</a:t>
            </a:r>
          </a:p>
        </p:txBody>
      </p:sp>
    </p:spTree>
    <p:extLst>
      <p:ext uri="{BB962C8B-B14F-4D97-AF65-F5344CB8AC3E}">
        <p14:creationId xmlns:p14="http://schemas.microsoft.com/office/powerpoint/2010/main" val="10191816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5057"/>
            <a:ext cx="10018713" cy="1752599"/>
          </a:xfrm>
        </p:spPr>
        <p:txBody>
          <a:bodyPr/>
          <a:lstStyle/>
          <a:p>
            <a:pPr algn="l"/>
            <a:r>
              <a:rPr lang="en-GB" b="1" dirty="0"/>
              <a:t>Keeping up to date </a:t>
            </a:r>
          </a:p>
        </p:txBody>
      </p:sp>
      <p:pic>
        <p:nvPicPr>
          <p:cNvPr id="7" name="Picture 6" descr="A group of children raising their hands&#10;&#10;Description automatically generated with medium confidence">
            <a:extLst>
              <a:ext uri="{FF2B5EF4-FFF2-40B4-BE49-F238E27FC236}">
                <a16:creationId xmlns:a16="http://schemas.microsoft.com/office/drawing/2014/main" id="{26054242-FAE9-6ECA-5DE1-B085E551177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63546" y="1185862"/>
            <a:ext cx="3344400" cy="4957763"/>
          </a:xfrm>
          <a:prstGeom prst="rect">
            <a:avLst/>
          </a:prstGeom>
        </p:spPr>
      </p:pic>
      <p:pic>
        <p:nvPicPr>
          <p:cNvPr id="1028" name="Picture 4" descr="Email Written On A Post-it Note - Email Clip Art PNG Image | Transparent  PNG Free Download on SeekPNG">
            <a:extLst>
              <a:ext uri="{FF2B5EF4-FFF2-40B4-BE49-F238E27FC236}">
                <a16:creationId xmlns:a16="http://schemas.microsoft.com/office/drawing/2014/main" id="{90713CCC-7850-369B-E309-345F5A077A1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8365" y="2225791"/>
            <a:ext cx="2940424"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325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1343" y="858611"/>
            <a:ext cx="10515600" cy="5038148"/>
          </a:xfrm>
        </p:spPr>
        <p:txBody>
          <a:bodyPr>
            <a:normAutofit/>
          </a:bodyPr>
          <a:lstStyle/>
          <a:p>
            <a:pPr algn="ctr"/>
            <a:r>
              <a:rPr lang="en-GB" dirty="0"/>
              <a:t>If you have any concerns or worries please email or call into the school and we will arrange a time to chat with you. </a:t>
            </a:r>
            <a:br>
              <a:rPr lang="en-GB" dirty="0"/>
            </a:br>
            <a:r>
              <a:rPr lang="en-GB" dirty="0">
                <a:solidFill>
                  <a:srgbClr val="FF0000"/>
                </a:solidFill>
              </a:rPr>
              <a:t>parents@ ghyllgrove.essex.sch.uk</a:t>
            </a:r>
            <a:br>
              <a:rPr lang="en-GB" dirty="0"/>
            </a:br>
            <a:br>
              <a:rPr lang="en-GB" dirty="0"/>
            </a:br>
            <a:endParaRPr lang="en-GB" dirty="0"/>
          </a:p>
        </p:txBody>
      </p:sp>
    </p:spTree>
    <p:extLst>
      <p:ext uri="{BB962C8B-B14F-4D97-AF65-F5344CB8AC3E}">
        <p14:creationId xmlns:p14="http://schemas.microsoft.com/office/powerpoint/2010/main" val="12803483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8531CDEFF6DA249B3C45DA795AC4582" ma:contentTypeVersion="18" ma:contentTypeDescription="Create a new document." ma:contentTypeScope="" ma:versionID="b7798d673091a2b70fca3a5c89bc3723">
  <xsd:schema xmlns:xsd="http://www.w3.org/2001/XMLSchema" xmlns:xs="http://www.w3.org/2001/XMLSchema" xmlns:p="http://schemas.microsoft.com/office/2006/metadata/properties" xmlns:ns3="dfd7dfa5-4ac2-4ea1-a9ce-34dc7f0b4034" xmlns:ns4="9b3e1703-2723-49c7-b4a8-843a035ca6e9" targetNamespace="http://schemas.microsoft.com/office/2006/metadata/properties" ma:root="true" ma:fieldsID="ec964e45195739c3b311e1cd848da7d5" ns3:_="" ns4:_="">
    <xsd:import namespace="dfd7dfa5-4ac2-4ea1-a9ce-34dc7f0b4034"/>
    <xsd:import namespace="9b3e1703-2723-49c7-b4a8-843a035ca6e9"/>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MediaServiceLocation" minOccurs="0"/>
                <xsd:element ref="ns3:_activity" minOccurs="0"/>
                <xsd:element ref="ns3:MediaServiceObjectDetectorVersions" minOccurs="0"/>
                <xsd:element ref="ns3:MediaServiceSearchPropertie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d7dfa5-4ac2-4ea1-a9ce-34dc7f0b40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SystemTags" ma:index="25"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b3e1703-2723-49c7-b4a8-843a035ca6e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dfd7dfa5-4ac2-4ea1-a9ce-34dc7f0b4034" xsi:nil="true"/>
  </documentManagement>
</p:properties>
</file>

<file path=customXml/itemProps1.xml><?xml version="1.0" encoding="utf-8"?>
<ds:datastoreItem xmlns:ds="http://schemas.openxmlformats.org/officeDocument/2006/customXml" ds:itemID="{ECD9DBE4-ED27-4C61-902D-0356432B55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d7dfa5-4ac2-4ea1-a9ce-34dc7f0b4034"/>
    <ds:schemaRef ds:uri="9b3e1703-2723-49c7-b4a8-843a035ca6e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DE145A3-754A-4CA6-805B-6BF6FCC468E1}">
  <ds:schemaRefs>
    <ds:schemaRef ds:uri="http://schemas.microsoft.com/sharepoint/v3/contenttype/forms"/>
  </ds:schemaRefs>
</ds:datastoreItem>
</file>

<file path=customXml/itemProps3.xml><?xml version="1.0" encoding="utf-8"?>
<ds:datastoreItem xmlns:ds="http://schemas.openxmlformats.org/officeDocument/2006/customXml" ds:itemID="{5433E67C-783B-4D80-8F75-7082C1EC268C}">
  <ds:schemaRefs>
    <ds:schemaRef ds:uri="http://purl.org/dc/terms/"/>
    <ds:schemaRef ds:uri="http://schemas.microsoft.com/office/2006/metadata/properties"/>
    <ds:schemaRef ds:uri="http://schemas.microsoft.com/office/2006/documentManagement/types"/>
    <ds:schemaRef ds:uri="9b3e1703-2723-49c7-b4a8-843a035ca6e9"/>
    <ds:schemaRef ds:uri="http://schemas.microsoft.com/office/infopath/2007/PartnerControls"/>
    <ds:schemaRef ds:uri="http://purl.org/dc/elements/1.1/"/>
    <ds:schemaRef ds:uri="http://purl.org/dc/dcmitype/"/>
    <ds:schemaRef ds:uri="http://schemas.openxmlformats.org/package/2006/metadata/core-properties"/>
    <ds:schemaRef ds:uri="dfd7dfa5-4ac2-4ea1-a9ce-34dc7f0b403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Parallax</Template>
  <TotalTime>541</TotalTime>
  <Words>1611</Words>
  <Application>Microsoft Office PowerPoint</Application>
  <PresentationFormat>Widescreen</PresentationFormat>
  <Paragraphs>142</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Corbel</vt:lpstr>
      <vt:lpstr>Wingdings</vt:lpstr>
      <vt:lpstr>Parallax</vt:lpstr>
      <vt:lpstr>Welcome to Year 4       Parent workshop </vt:lpstr>
      <vt:lpstr>Aims: </vt:lpstr>
      <vt:lpstr>Maths</vt:lpstr>
      <vt:lpstr>PowerPoint Presentation</vt:lpstr>
      <vt:lpstr>English </vt:lpstr>
      <vt:lpstr>Helping at Home</vt:lpstr>
      <vt:lpstr>Helping at home…</vt:lpstr>
      <vt:lpstr>Foundation Curriculum  </vt:lpstr>
      <vt:lpstr>Foundation Curriculum </vt:lpstr>
      <vt:lpstr>Swimming   Swimming takes place every Wednesday or Thursday afternoon. Children will only swim in Year 4. We hope the consistency in swimming weekly helps children gain confidence in the water.  By the end of Year 4 the expectation is that all children will be able to swim 25m in a stroke of their choice.  Children need to bring appropriate clothing for the weather for walking to the swimming pool.  Class 13: Thursday Class 14 and 15: Wednesday </vt:lpstr>
      <vt:lpstr>RSE in Year 4 </vt:lpstr>
      <vt:lpstr>Forest School</vt:lpstr>
      <vt:lpstr>PowerPoint Presentation</vt:lpstr>
      <vt:lpstr>Forest School Times</vt:lpstr>
      <vt:lpstr>Trips, Workshops and Visitors</vt:lpstr>
      <vt:lpstr>Behaviour</vt:lpstr>
      <vt:lpstr>School Values</vt:lpstr>
      <vt:lpstr>Keeping up to date </vt:lpstr>
      <vt:lpstr>If you have any concerns or worries please email or call into the school and we will arrange a time to chat with you.  parents@ ghyllgrove.essex.sch.uk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Parent workshop</dc:title>
  <dc:creator>Mrs.Morley</dc:creator>
  <cp:lastModifiedBy>Dale Collins</cp:lastModifiedBy>
  <cp:revision>156</cp:revision>
  <dcterms:created xsi:type="dcterms:W3CDTF">2021-07-05T12:56:03Z</dcterms:created>
  <dcterms:modified xsi:type="dcterms:W3CDTF">2026-09-06T16:23:31Z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0x010100F8531CDEFF6DA249B3C45DA795AC4582</vt:lpwstr>
  </property>
</Properties>
</file>