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64" r:id="rId5"/>
    <p:sldId id="259" r:id="rId6"/>
    <p:sldId id="265" r:id="rId7"/>
    <p:sldId id="260" r:id="rId8"/>
    <p:sldId id="269" r:id="rId9"/>
    <p:sldId id="266" r:id="rId10"/>
    <p:sldId id="261" r:id="rId11"/>
    <p:sldId id="280" r:id="rId12"/>
    <p:sldId id="282" r:id="rId13"/>
    <p:sldId id="283" r:id="rId14"/>
    <p:sldId id="281" r:id="rId15"/>
    <p:sldId id="275" r:id="rId16"/>
    <p:sldId id="270" r:id="rId17"/>
    <p:sldId id="26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114" d="100"/>
          <a:sy n="114" d="100"/>
        </p:scale>
        <p:origin x="474"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66839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6609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953182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F0A13D-7230-48EF-B10D-6C18C462A6A8}"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9672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F0A13D-7230-48EF-B10D-6C18C462A6A8}" type="datetimeFigureOut">
              <a:rPr lang="en-GB" smtClean="0"/>
              <a:t>01/09/2026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6861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F0A13D-7230-48EF-B10D-6C18C462A6A8}" type="datetimeFigureOut">
              <a:rPr lang="en-GB" smtClean="0"/>
              <a:t>01/09/2026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59504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F0A13D-7230-48EF-B10D-6C18C462A6A8}" type="datetimeFigureOut">
              <a:rPr lang="en-GB" smtClean="0"/>
              <a:t>01/09/2026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771161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29081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100342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87986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84641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7114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24980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36015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1347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7631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1220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F0A13D-7230-48EF-B10D-6C18C462A6A8}" type="datetimeFigureOut">
              <a:rPr lang="en-GB" smtClean="0"/>
              <a:t>01/09/2026</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2DED6AF-FB88-4FCE-96B3-10C45429E12C}" type="slidenum">
              <a:rPr lang="en-GB" smtClean="0"/>
              <a:t>‹#›</a:t>
            </a:fld>
            <a:endParaRPr lang="en-GB"/>
          </a:p>
        </p:txBody>
      </p:sp>
    </p:spTree>
    <p:extLst>
      <p:ext uri="{BB962C8B-B14F-4D97-AF65-F5344CB8AC3E}">
        <p14:creationId xmlns:p14="http://schemas.microsoft.com/office/powerpoint/2010/main" val="13539514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09257" y="3727678"/>
            <a:ext cx="9289142" cy="2387600"/>
          </a:xfrm>
        </p:spPr>
        <p:txBody>
          <a:bodyPr>
            <a:normAutofit fontScale="90000"/>
          </a:bodyPr>
          <a:lstStyle/>
          <a:p>
            <a:pPr algn="ctr"/>
            <a:r>
              <a:rPr lang="en-GB" dirty="0"/>
              <a:t>Welcome to Year 4 </a:t>
            </a:r>
            <a:br>
              <a:rPr lang="en-GB" dirty="0"/>
            </a:br>
            <a:br>
              <a:rPr lang="en-GB" dirty="0"/>
            </a:br>
            <a:br>
              <a:rPr lang="en-GB" dirty="0"/>
            </a:br>
            <a:br>
              <a:rPr lang="en-GB" dirty="0"/>
            </a:br>
            <a:br>
              <a:rPr lang="en-GB" dirty="0"/>
            </a:br>
            <a:br>
              <a:rPr lang="en-GB" dirty="0"/>
            </a:br>
            <a:r>
              <a:rPr lang="en-GB" dirty="0"/>
              <a:t>Parent workshop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3891" y="1829887"/>
            <a:ext cx="3579874" cy="2695272"/>
          </a:xfrm>
          <a:prstGeom prst="rect">
            <a:avLst/>
          </a:prstGeom>
        </p:spPr>
      </p:pic>
    </p:spTree>
    <p:extLst>
      <p:ext uri="{BB962C8B-B14F-4D97-AF65-F5344CB8AC3E}">
        <p14:creationId xmlns:p14="http://schemas.microsoft.com/office/powerpoint/2010/main" val="1231121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Aims: </a:t>
            </a:r>
          </a:p>
        </p:txBody>
      </p:sp>
      <p:sp>
        <p:nvSpPr>
          <p:cNvPr id="3" name="TextBox 2"/>
          <p:cNvSpPr txBox="1"/>
          <p:nvPr/>
        </p:nvSpPr>
        <p:spPr>
          <a:xfrm>
            <a:off x="1640773" y="2438399"/>
            <a:ext cx="10188369" cy="2831544"/>
          </a:xfrm>
          <a:prstGeom prst="rect">
            <a:avLst/>
          </a:prstGeom>
          <a:noFill/>
        </p:spPr>
        <p:txBody>
          <a:bodyPr wrap="square" rtlCol="0">
            <a:spAutoFit/>
          </a:bodyPr>
          <a:lstStyle/>
          <a:p>
            <a:pPr marL="285750" indent="-285750">
              <a:buFont typeface="Arial" panose="020B0604020202020204" pitchFamily="34" charset="0"/>
              <a:buChar char="•"/>
            </a:pPr>
            <a:r>
              <a:rPr lang="en-GB" sz="3200" dirty="0"/>
              <a:t>Meet the Year 4 Teachers </a:t>
            </a:r>
          </a:p>
          <a:p>
            <a:pPr marL="285750" indent="-285750">
              <a:buFont typeface="Arial" panose="020B0604020202020204" pitchFamily="34" charset="0"/>
              <a:buChar char="•"/>
            </a:pPr>
            <a:r>
              <a:rPr lang="en-GB" sz="3200" dirty="0"/>
              <a:t>Know the curriculum your child will be taught this year</a:t>
            </a:r>
          </a:p>
          <a:p>
            <a:pPr marL="285750" indent="-285750">
              <a:buFont typeface="Arial" panose="020B0604020202020204" pitchFamily="34" charset="0"/>
              <a:buChar char="•"/>
            </a:pPr>
            <a:r>
              <a:rPr lang="en-GB" sz="3200" dirty="0"/>
              <a:t>School behaviour system </a:t>
            </a:r>
          </a:p>
          <a:p>
            <a:pPr marL="285750" indent="-285750">
              <a:buFont typeface="Arial" panose="020B0604020202020204" pitchFamily="34" charset="0"/>
              <a:buChar char="•"/>
            </a:pPr>
            <a:r>
              <a:rPr lang="en-GB" sz="3200" dirty="0"/>
              <a:t>RSE in Year 4</a:t>
            </a:r>
          </a:p>
          <a:p>
            <a:pPr marL="285750" indent="-285750">
              <a:buFont typeface="Arial" panose="020B0604020202020204" pitchFamily="34" charset="0"/>
              <a:buChar char="•"/>
            </a:pPr>
            <a:r>
              <a:rPr lang="en-GB" sz="3200" dirty="0"/>
              <a:t>How to support your child at home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45888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824946" cy="1752599"/>
          </a:xfrm>
        </p:spPr>
        <p:txBody>
          <a:bodyPr/>
          <a:lstStyle/>
          <a:p>
            <a:pPr algn="l"/>
            <a:r>
              <a:rPr lang="en-GB" b="1" dirty="0"/>
              <a:t>Maths</a:t>
            </a:r>
          </a:p>
        </p:txBody>
      </p:sp>
      <p:sp>
        <p:nvSpPr>
          <p:cNvPr id="3" name="TextBox 2"/>
          <p:cNvSpPr txBox="1"/>
          <p:nvPr/>
        </p:nvSpPr>
        <p:spPr>
          <a:xfrm>
            <a:off x="1484311" y="2438399"/>
            <a:ext cx="10515600" cy="3693319"/>
          </a:xfrm>
          <a:prstGeom prst="rect">
            <a:avLst/>
          </a:prstGeom>
          <a:noFill/>
        </p:spPr>
        <p:txBody>
          <a:bodyPr wrap="square" lIns="91440" tIns="45720" rIns="91440" bIns="45720" rtlCol="0" anchor="t">
            <a:spAutoFit/>
          </a:bodyPr>
          <a:lstStyle/>
          <a:p>
            <a:r>
              <a:rPr lang="en-GB" dirty="0"/>
              <a:t>Summary of Maths expectations for the year group.</a:t>
            </a:r>
          </a:p>
          <a:p>
            <a:pPr marL="285750" indent="-285750">
              <a:buFont typeface="Arial"/>
              <a:buChar char="•"/>
            </a:pPr>
            <a:r>
              <a:rPr lang="en-GB" dirty="0"/>
              <a:t>Children are confident and know all the written methods for the 4 calculations.</a:t>
            </a:r>
          </a:p>
          <a:p>
            <a:pPr marL="285750" indent="-285750">
              <a:buFont typeface="Arial"/>
              <a:buChar char="•"/>
            </a:pPr>
            <a:r>
              <a:rPr lang="en-GB" dirty="0"/>
              <a:t>Children are expected to understand common fractions and solve simple calculations involving fractions.</a:t>
            </a:r>
          </a:p>
          <a:p>
            <a:pPr marL="285750" indent="-285750">
              <a:buFont typeface="Arial"/>
              <a:buChar char="•"/>
            </a:pPr>
            <a:r>
              <a:rPr lang="en-GB" dirty="0"/>
              <a:t>They will begin to look at decimals and fractions equivalents. </a:t>
            </a:r>
          </a:p>
          <a:p>
            <a:pPr marL="285750" indent="-285750">
              <a:buFont typeface="Arial"/>
              <a:buChar char="•"/>
            </a:pPr>
            <a:r>
              <a:rPr lang="en-GB" dirty="0"/>
              <a:t>Children to apply arithmetic skills when solving reasoning problems. </a:t>
            </a:r>
          </a:p>
          <a:p>
            <a:endParaRPr lang="en-GB" dirty="0"/>
          </a:p>
          <a:p>
            <a:r>
              <a:rPr lang="en-GB" dirty="0"/>
              <a:t>Times tables expectation.</a:t>
            </a:r>
          </a:p>
          <a:p>
            <a:pPr marL="285750" indent="-285750">
              <a:buFont typeface="Arial"/>
              <a:buChar char="•"/>
            </a:pPr>
            <a:r>
              <a:rPr lang="en-GB" dirty="0"/>
              <a:t>In June the children will sit the MTC.</a:t>
            </a:r>
          </a:p>
          <a:p>
            <a:pPr marL="285750" indent="-285750">
              <a:buFont typeface="Arial"/>
              <a:buChar char="•"/>
            </a:pPr>
            <a:r>
              <a:rPr lang="en-GB" dirty="0"/>
              <a:t>By the end of Year 4 all children are expected to know all their times tables up to X12.</a:t>
            </a:r>
          </a:p>
          <a:p>
            <a:pPr marL="285750" indent="-285750">
              <a:buFont typeface="Arial"/>
              <a:buChar char="•"/>
            </a:pPr>
            <a:r>
              <a:rPr lang="en-GB" dirty="0"/>
              <a:t>Children can use TTRS to help with their times tables recall.</a:t>
            </a:r>
          </a:p>
          <a:p>
            <a:endParaRPr lang="en-GB" dirty="0">
              <a:solidFill>
                <a:srgbClr val="002060"/>
              </a:solidFill>
            </a:endParaRPr>
          </a:p>
          <a:p>
            <a:endParaRPr lang="en-GB" dirty="0">
              <a:solidFill>
                <a:srgbClr val="002060"/>
              </a:solidFill>
            </a:endParaRPr>
          </a:p>
          <a:p>
            <a:endParaRPr lang="en-GB" dirty="0">
              <a:solidFill>
                <a:srgbClr val="002060"/>
              </a:solidFill>
            </a:endParaRPr>
          </a:p>
        </p:txBody>
      </p:sp>
    </p:spTree>
    <p:extLst>
      <p:ext uri="{BB962C8B-B14F-4D97-AF65-F5344CB8AC3E}">
        <p14:creationId xmlns:p14="http://schemas.microsoft.com/office/powerpoint/2010/main" val="1642740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84312" y="685800"/>
            <a:ext cx="1824946" cy="1752599"/>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b="1" dirty="0"/>
              <a:t>Maths</a:t>
            </a:r>
          </a:p>
        </p:txBody>
      </p:sp>
      <p:sp>
        <p:nvSpPr>
          <p:cNvPr id="3" name="TextBox 2"/>
          <p:cNvSpPr txBox="1"/>
          <p:nvPr/>
        </p:nvSpPr>
        <p:spPr>
          <a:xfrm>
            <a:off x="1484312" y="1756229"/>
            <a:ext cx="9415917" cy="369332"/>
          </a:xfrm>
          <a:prstGeom prst="rect">
            <a:avLst/>
          </a:prstGeom>
          <a:noFill/>
        </p:spPr>
        <p:txBody>
          <a:bodyPr wrap="square" lIns="91440" tIns="45720" rIns="91440" bIns="45720" rtlCol="0" anchor="t">
            <a:spAutoFit/>
          </a:bodyPr>
          <a:lstStyle/>
          <a:p>
            <a:endParaRPr lang="en-GB" dirty="0"/>
          </a:p>
        </p:txBody>
      </p:sp>
      <p:pic>
        <p:nvPicPr>
          <p:cNvPr id="4" name="Picture 4" descr="A picture containing timeline&#10;&#10;Description automatically generated">
            <a:extLst>
              <a:ext uri="{FF2B5EF4-FFF2-40B4-BE49-F238E27FC236}">
                <a16:creationId xmlns:a16="http://schemas.microsoft.com/office/drawing/2014/main" id="{6AD215A5-AD10-40D7-AA02-7F8811F1B067}"/>
              </a:ext>
            </a:extLst>
          </p:cNvPr>
          <p:cNvPicPr>
            <a:picLocks noChangeAspect="1"/>
          </p:cNvPicPr>
          <p:nvPr/>
        </p:nvPicPr>
        <p:blipFill>
          <a:blip r:embed="rId2"/>
          <a:stretch>
            <a:fillRect/>
          </a:stretch>
        </p:blipFill>
        <p:spPr>
          <a:xfrm>
            <a:off x="1423085" y="1639471"/>
            <a:ext cx="3991303" cy="2608491"/>
          </a:xfrm>
          <a:prstGeom prst="rect">
            <a:avLst/>
          </a:prstGeom>
        </p:spPr>
      </p:pic>
      <p:pic>
        <p:nvPicPr>
          <p:cNvPr id="5" name="Picture 5" descr="Timeline&#10;&#10;Description automatically generated">
            <a:extLst>
              <a:ext uri="{FF2B5EF4-FFF2-40B4-BE49-F238E27FC236}">
                <a16:creationId xmlns:a16="http://schemas.microsoft.com/office/drawing/2014/main" id="{F7478B9C-A86F-42DC-8AD1-36BC65211C90}"/>
              </a:ext>
            </a:extLst>
          </p:cNvPr>
          <p:cNvPicPr>
            <a:picLocks noChangeAspect="1"/>
          </p:cNvPicPr>
          <p:nvPr/>
        </p:nvPicPr>
        <p:blipFill>
          <a:blip r:embed="rId3"/>
          <a:stretch>
            <a:fillRect/>
          </a:stretch>
        </p:blipFill>
        <p:spPr>
          <a:xfrm>
            <a:off x="5817079" y="293166"/>
            <a:ext cx="4957313" cy="3295553"/>
          </a:xfrm>
          <a:prstGeom prst="rect">
            <a:avLst/>
          </a:prstGeom>
        </p:spPr>
      </p:pic>
      <p:pic>
        <p:nvPicPr>
          <p:cNvPr id="6" name="Picture 6" descr="Diagram&#10;&#10;Description automatically generated">
            <a:extLst>
              <a:ext uri="{FF2B5EF4-FFF2-40B4-BE49-F238E27FC236}">
                <a16:creationId xmlns:a16="http://schemas.microsoft.com/office/drawing/2014/main" id="{2AC94F07-AA7F-46AA-896A-483FDFB42A89}"/>
              </a:ext>
            </a:extLst>
          </p:cNvPr>
          <p:cNvPicPr>
            <a:picLocks noChangeAspect="1"/>
          </p:cNvPicPr>
          <p:nvPr/>
        </p:nvPicPr>
        <p:blipFill>
          <a:blip r:embed="rId4"/>
          <a:stretch>
            <a:fillRect/>
          </a:stretch>
        </p:blipFill>
        <p:spPr>
          <a:xfrm>
            <a:off x="5307941" y="4151013"/>
            <a:ext cx="4350948" cy="1805257"/>
          </a:xfrm>
          <a:prstGeom prst="rect">
            <a:avLst/>
          </a:prstGeom>
        </p:spPr>
      </p:pic>
    </p:spTree>
    <p:extLst>
      <p:ext uri="{BB962C8B-B14F-4D97-AF65-F5344CB8AC3E}">
        <p14:creationId xmlns:p14="http://schemas.microsoft.com/office/powerpoint/2010/main" val="1236620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257" y="0"/>
            <a:ext cx="9353798" cy="1325563"/>
          </a:xfrm>
        </p:spPr>
        <p:txBody>
          <a:bodyPr/>
          <a:lstStyle/>
          <a:p>
            <a:pPr algn="l"/>
            <a:r>
              <a:rPr lang="en-GB" b="1" dirty="0"/>
              <a:t>English</a:t>
            </a:r>
            <a:r>
              <a:rPr lang="en-GB" b="1" u="sng" dirty="0"/>
              <a:t> </a:t>
            </a:r>
          </a:p>
        </p:txBody>
      </p:sp>
      <p:sp>
        <p:nvSpPr>
          <p:cNvPr id="3" name="TextBox 2"/>
          <p:cNvSpPr txBox="1"/>
          <p:nvPr/>
        </p:nvSpPr>
        <p:spPr>
          <a:xfrm>
            <a:off x="1785257" y="1011815"/>
            <a:ext cx="9461170" cy="7294305"/>
          </a:xfrm>
          <a:prstGeom prst="rect">
            <a:avLst/>
          </a:prstGeom>
          <a:noFill/>
        </p:spPr>
        <p:txBody>
          <a:bodyPr wrap="square" lIns="91440" tIns="45720" rIns="91440" bIns="45720" rtlCol="0" anchor="t">
            <a:spAutoFit/>
          </a:bodyPr>
          <a:lstStyle/>
          <a:p>
            <a:r>
              <a:rPr lang="en-GB" dirty="0"/>
              <a:t>In year 4 English is delivered through a book centred approach which engages the children in high level texts,  stimulates their creative writing ideas and gives a model for spelling, punctuation and grammar. </a:t>
            </a:r>
          </a:p>
          <a:p>
            <a:pPr marL="285750" indent="-285750">
              <a:buFont typeface="Wingdings" panose="05000000000000000000" pitchFamily="2" charset="2"/>
              <a:buChar char="Ø"/>
            </a:pPr>
            <a:endParaRPr lang="en-GB" dirty="0"/>
          </a:p>
          <a:p>
            <a:r>
              <a:rPr lang="en-GB" dirty="0"/>
              <a:t>These texts are: The Iron Man, Beaver Towers and How to Train your Dragon – How to be a Pirate.</a:t>
            </a:r>
          </a:p>
          <a:p>
            <a:endParaRPr lang="en-GB" dirty="0"/>
          </a:p>
          <a:p>
            <a:r>
              <a:rPr lang="en-GB" dirty="0"/>
              <a:t>Children will be taught how to read fluently and with expression in their fluency lessons and taught the key skills of comprehension </a:t>
            </a:r>
          </a:p>
          <a:p>
            <a:pPr marL="285750" indent="-285750">
              <a:buFont typeface="Wingdings" panose="05000000000000000000" pitchFamily="2" charset="2"/>
              <a:buChar char="Ø"/>
            </a:pPr>
            <a:endParaRPr lang="en-GB" dirty="0"/>
          </a:p>
          <a:p>
            <a:r>
              <a:rPr lang="en-GB" dirty="0"/>
              <a:t>By the end of Year 4 children are expected to be able to organise their ideas in paragraphs, ensure their writing is coherent and their writing has a clear structure.</a:t>
            </a:r>
          </a:p>
          <a:p>
            <a:r>
              <a:rPr lang="en-GB" dirty="0"/>
              <a:t>Read a variety of texts fluently and with expression </a:t>
            </a:r>
          </a:p>
          <a:p>
            <a:pPr marL="285750" indent="-285750">
              <a:buFont typeface="Arial" panose="020B0604020202020204" pitchFamily="34" charset="0"/>
              <a:buChar char="•"/>
            </a:pPr>
            <a:r>
              <a:rPr lang="en-GB" dirty="0"/>
              <a:t>Read for understanding by retrieving information and begin to use clues in the text to answer questions</a:t>
            </a:r>
          </a:p>
          <a:p>
            <a:pPr marL="285750" indent="-285750">
              <a:buFont typeface="Arial" panose="020B0604020202020204" pitchFamily="34" charset="0"/>
              <a:buChar char="•"/>
            </a:pPr>
            <a:r>
              <a:rPr lang="en-GB" dirty="0"/>
              <a:t>Spell phonetically plausible words and common exception words for  3 &amp; 4</a:t>
            </a:r>
          </a:p>
          <a:p>
            <a:pPr marL="285750" indent="-285750">
              <a:buFont typeface="Arial" panose="020B0604020202020204" pitchFamily="34" charset="0"/>
              <a:buChar char="•"/>
            </a:pPr>
            <a:r>
              <a:rPr lang="en-GB" dirty="0"/>
              <a:t>Use capital letters, full stops, commas in a list, question marks, exclamation marks demarcate a range of sentences</a:t>
            </a:r>
          </a:p>
          <a:p>
            <a:pPr marL="285750" indent="-285750">
              <a:buFont typeface="Arial" panose="020B0604020202020204" pitchFamily="34" charset="0"/>
              <a:buChar char="•"/>
            </a:pPr>
            <a:r>
              <a:rPr lang="en-GB" dirty="0"/>
              <a:t>To use commas to mark adverbial phrases and subordinate clauses </a:t>
            </a:r>
          </a:p>
          <a:p>
            <a:pPr marL="285750" indent="-285750">
              <a:buFont typeface="Arial" panose="020B0604020202020204" pitchFamily="34" charset="0"/>
              <a:buChar char="•"/>
            </a:pPr>
            <a:r>
              <a:rPr lang="en-GB" dirty="0"/>
              <a:t>Use adjective, adverbs, exciting verbs and a variety of conjunctions within their writing </a:t>
            </a:r>
          </a:p>
          <a:p>
            <a:endParaRPr lang="en-GB" dirty="0"/>
          </a:p>
          <a:p>
            <a:endParaRPr lang="en-GB" dirty="0"/>
          </a:p>
          <a:p>
            <a:endParaRPr lang="en-GB" dirty="0"/>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3801161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39" y="145473"/>
            <a:ext cx="4047298" cy="602673"/>
          </a:xfrm>
        </p:spPr>
        <p:txBody>
          <a:bodyPr>
            <a:normAutofit fontScale="90000"/>
          </a:bodyPr>
          <a:lstStyle/>
          <a:p>
            <a:pPr algn="l"/>
            <a:r>
              <a:rPr lang="en-GB" b="1" dirty="0"/>
              <a:t>Helping at Home</a:t>
            </a:r>
          </a:p>
        </p:txBody>
      </p:sp>
      <p:sp>
        <p:nvSpPr>
          <p:cNvPr id="3" name="Rectangle 2"/>
          <p:cNvSpPr/>
          <p:nvPr/>
        </p:nvSpPr>
        <p:spPr>
          <a:xfrm>
            <a:off x="1678379" y="748146"/>
            <a:ext cx="10624457" cy="5693866"/>
          </a:xfrm>
          <a:prstGeom prst="rect">
            <a:avLst/>
          </a:prstGeom>
        </p:spPr>
        <p:txBody>
          <a:bodyPr wrap="square">
            <a:spAutoFit/>
          </a:bodyPr>
          <a:lstStyle/>
          <a:p>
            <a:pPr marL="457200" indent="-457200">
              <a:buFont typeface="Arial" panose="020B0604020202020204" pitchFamily="34" charset="0"/>
              <a:buChar char="•"/>
            </a:pPr>
            <a:r>
              <a:rPr lang="en-GB" sz="2800" dirty="0"/>
              <a:t>Help your child practise their times tables. Little and often works best.</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Encourage your child to use TTRS at home.</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Please help your child at home by asking them to read to you at least </a:t>
            </a:r>
            <a:r>
              <a:rPr lang="en-GB" sz="2800" b="1" dirty="0"/>
              <a:t>four</a:t>
            </a:r>
            <a:r>
              <a:rPr lang="en-GB" sz="2800" dirty="0"/>
              <a:t> times a week and sign their home school diary so they can achieve their reading certificates.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 Share books with them and read books to them – these can be their school reading book, a book from home or the library.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Practise their weekly spellings.</a:t>
            </a:r>
          </a:p>
        </p:txBody>
      </p:sp>
    </p:spTree>
    <p:extLst>
      <p:ext uri="{BB962C8B-B14F-4D97-AF65-F5344CB8AC3E}">
        <p14:creationId xmlns:p14="http://schemas.microsoft.com/office/powerpoint/2010/main" val="2760942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803" y="-190500"/>
            <a:ext cx="10018713" cy="1752599"/>
          </a:xfrm>
        </p:spPr>
        <p:txBody>
          <a:bodyPr/>
          <a:lstStyle/>
          <a:p>
            <a:r>
              <a:rPr lang="en-GB" b="1" dirty="0"/>
              <a:t>Foundation Curriculum </a:t>
            </a:r>
            <a:br>
              <a:rPr lang="en-GB" b="1" dirty="0"/>
            </a:br>
            <a:endParaRPr lang="en-GB" b="1" dirty="0"/>
          </a:p>
        </p:txBody>
      </p:sp>
      <p:sp>
        <p:nvSpPr>
          <p:cNvPr id="3" name="TextBox 2"/>
          <p:cNvSpPr txBox="1"/>
          <p:nvPr/>
        </p:nvSpPr>
        <p:spPr>
          <a:xfrm>
            <a:off x="1484310" y="735431"/>
            <a:ext cx="10169237" cy="1477328"/>
          </a:xfrm>
          <a:prstGeom prst="rect">
            <a:avLst/>
          </a:prstGeom>
          <a:noFill/>
        </p:spPr>
        <p:txBody>
          <a:bodyPr wrap="square" lIns="91440" tIns="45720" rIns="91440" bIns="45720" rtlCol="0" anchor="t">
            <a:spAutoFit/>
          </a:bodyPr>
          <a:lstStyle/>
          <a:p>
            <a:r>
              <a:rPr lang="en-GB" dirty="0"/>
              <a:t>In year 4 children will be learning new skills and building knowledge of  history, geography, science, art, music and DT through 6 topics this year. </a:t>
            </a:r>
          </a:p>
          <a:p>
            <a:endParaRPr lang="en-GB" dirty="0"/>
          </a:p>
          <a:p>
            <a:r>
              <a:rPr lang="en-GB" dirty="0"/>
              <a:t>The topics are: </a:t>
            </a:r>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2699840125"/>
              </p:ext>
            </p:extLst>
          </p:nvPr>
        </p:nvGraphicFramePr>
        <p:xfrm>
          <a:off x="2210452" y="1938674"/>
          <a:ext cx="9869488" cy="544322"/>
        </p:xfrm>
        <a:graphic>
          <a:graphicData uri="http://schemas.openxmlformats.org/drawingml/2006/table">
            <a:tbl>
              <a:tblPr firstRow="1" firstCol="1" bandRow="1">
                <a:tableStyleId>{5C22544A-7EE6-4342-B048-85BDC9FD1C3A}</a:tableStyleId>
              </a:tblPr>
              <a:tblGrid>
                <a:gridCol w="1644106">
                  <a:extLst>
                    <a:ext uri="{9D8B030D-6E8A-4147-A177-3AD203B41FA5}">
                      <a16:colId xmlns:a16="http://schemas.microsoft.com/office/drawing/2014/main" val="2600420578"/>
                    </a:ext>
                  </a:extLst>
                </a:gridCol>
                <a:gridCol w="1646532">
                  <a:extLst>
                    <a:ext uri="{9D8B030D-6E8A-4147-A177-3AD203B41FA5}">
                      <a16:colId xmlns:a16="http://schemas.microsoft.com/office/drawing/2014/main" val="2386413330"/>
                    </a:ext>
                  </a:extLst>
                </a:gridCol>
                <a:gridCol w="1644106">
                  <a:extLst>
                    <a:ext uri="{9D8B030D-6E8A-4147-A177-3AD203B41FA5}">
                      <a16:colId xmlns:a16="http://schemas.microsoft.com/office/drawing/2014/main" val="2893049846"/>
                    </a:ext>
                  </a:extLst>
                </a:gridCol>
                <a:gridCol w="1646532">
                  <a:extLst>
                    <a:ext uri="{9D8B030D-6E8A-4147-A177-3AD203B41FA5}">
                      <a16:colId xmlns:a16="http://schemas.microsoft.com/office/drawing/2014/main" val="3504037757"/>
                    </a:ext>
                  </a:extLst>
                </a:gridCol>
                <a:gridCol w="1644106">
                  <a:extLst>
                    <a:ext uri="{9D8B030D-6E8A-4147-A177-3AD203B41FA5}">
                      <a16:colId xmlns:a16="http://schemas.microsoft.com/office/drawing/2014/main" val="1255615257"/>
                    </a:ext>
                  </a:extLst>
                </a:gridCol>
                <a:gridCol w="1644106">
                  <a:extLst>
                    <a:ext uri="{9D8B030D-6E8A-4147-A177-3AD203B41FA5}">
                      <a16:colId xmlns:a16="http://schemas.microsoft.com/office/drawing/2014/main" val="328906670"/>
                    </a:ext>
                  </a:extLst>
                </a:gridCol>
              </a:tblGrid>
              <a:tr h="420402">
                <a:tc>
                  <a:txBody>
                    <a:bodyPr/>
                    <a:lstStyle/>
                    <a:p>
                      <a:pPr algn="ctr">
                        <a:lnSpc>
                          <a:spcPct val="115000"/>
                        </a:lnSpc>
                        <a:spcAft>
                          <a:spcPts val="0"/>
                        </a:spcAft>
                      </a:pPr>
                      <a:r>
                        <a:rPr lang="en-GB" sz="1600" dirty="0">
                          <a:effectLst/>
                          <a:latin typeface="Calibri"/>
                          <a:ea typeface="Calibri" panose="020F0502020204030204" pitchFamily="34" charset="0"/>
                          <a:cs typeface="Times New Roman"/>
                        </a:rPr>
                        <a:t>Rocking Romans</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a:ea typeface="Calibri" panose="020F0502020204030204" pitchFamily="34" charset="0"/>
                          <a:cs typeface="Times New Roman"/>
                        </a:rPr>
                        <a:t>Mad Scientists</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a:ea typeface="Calibri" panose="020F0502020204030204" pitchFamily="34" charset="0"/>
                          <a:cs typeface="Times New Roman"/>
                        </a:rPr>
                        <a:t>Rock Stars</a:t>
                      </a:r>
                    </a:p>
                  </a:txBody>
                  <a:tcPr marL="68580" marR="68580" marT="0" marB="0"/>
                </a:tc>
                <a:tc>
                  <a:txBody>
                    <a:bodyPr/>
                    <a:lstStyle/>
                    <a:p>
                      <a:pPr marL="0" marR="0" lvl="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a:ea typeface="Calibri" panose="020F0502020204030204" pitchFamily="34" charset="0"/>
                          <a:cs typeface="Times New Roman"/>
                        </a:rPr>
                        <a:t>Essex Explorers</a:t>
                      </a:r>
                      <a:endParaRPr lang="en-GB" sz="1600" dirty="0">
                        <a:effectLst/>
                        <a:latin typeface="Calibri"/>
                        <a:ea typeface="Calibri" panose="020F0502020204030204" pitchFamily="34" charset="0"/>
                        <a:cs typeface="Times New Roman" panose="02020603050405020304" pitchFamily="18" charset="0"/>
                      </a:endParaRPr>
                    </a:p>
                    <a:p>
                      <a:pPr algn="ctr">
                        <a:lnSpc>
                          <a:spcPct val="115000"/>
                        </a:lnSpc>
                        <a:spcAft>
                          <a:spcPts val="0"/>
                        </a:spcAft>
                      </a:pP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a:ea typeface="Calibri" panose="020F0502020204030204" pitchFamily="34" charset="0"/>
                          <a:cs typeface="Times New Roman"/>
                        </a:rPr>
                        <a:t>WWII</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a:ea typeface="Calibri" panose="020F0502020204030204" pitchFamily="34" charset="0"/>
                          <a:cs typeface="Times New Roman"/>
                        </a:rPr>
                        <a:t>What's that living thing?</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0097224"/>
                  </a:ext>
                </a:extLst>
              </a:tr>
            </a:tbl>
          </a:graphicData>
        </a:graphic>
      </p:graphicFrame>
      <p:sp>
        <p:nvSpPr>
          <p:cNvPr id="7" name="TextBox 6"/>
          <p:cNvSpPr txBox="1"/>
          <p:nvPr/>
        </p:nvSpPr>
        <p:spPr>
          <a:xfrm>
            <a:off x="2105495" y="2463823"/>
            <a:ext cx="10209811" cy="4247317"/>
          </a:xfrm>
          <a:prstGeom prst="rect">
            <a:avLst/>
          </a:prstGeom>
          <a:noFill/>
        </p:spPr>
        <p:txBody>
          <a:bodyPr wrap="square" lIns="91440" tIns="45720" rIns="91440" bIns="45720" rtlCol="0" anchor="t">
            <a:spAutoFit/>
          </a:bodyPr>
          <a:lstStyle/>
          <a:p>
            <a:r>
              <a:rPr lang="en-GB" dirty="0"/>
              <a:t>Children also follow a computing curriculum where they learn Online Safety, Basic skills – typing, copy and paste, searching, saving and opening work, photo editing etc</a:t>
            </a:r>
          </a:p>
          <a:p>
            <a:endParaRPr lang="en-GB" dirty="0"/>
          </a:p>
          <a:p>
            <a:r>
              <a:rPr lang="en-GB" dirty="0"/>
              <a:t>They are also taught about religion in RE, following the Saffron Scheme of work. Children explore religion through different lenses, focusing on Theology, Philosophy and Human and Social Science. In Year 4, we focus on a wide variety of world religions, including Christianity, Sikhism and Hinduism. This helps the children to develop an understanding of different people in their community.</a:t>
            </a:r>
          </a:p>
          <a:p>
            <a:endParaRPr lang="en-GB" dirty="0"/>
          </a:p>
          <a:p>
            <a:r>
              <a:rPr lang="en-GB" dirty="0"/>
              <a:t>Children continue to learn French through a range of topics including Portraits, Clothes and Numbers, Calendars and Birthdays. We also learn about other countries and cultures through our language of the month. </a:t>
            </a:r>
          </a:p>
          <a:p>
            <a:endParaRPr lang="en-GB" dirty="0"/>
          </a:p>
          <a:p>
            <a:r>
              <a:rPr lang="en-GB" dirty="0"/>
              <a:t>PE will be taught twice a week and children will learn progressive skills through games, dance and gymnastics sessions. They will need the correct PE kit of red shorts and a white t-shirt and trainers for indoors and a plain back joggers and jumper (tracksuit) and trainers for outdoor PE.   </a:t>
            </a:r>
          </a:p>
        </p:txBody>
      </p:sp>
    </p:spTree>
    <p:extLst>
      <p:ext uri="{BB962C8B-B14F-4D97-AF65-F5344CB8AC3E}">
        <p14:creationId xmlns:p14="http://schemas.microsoft.com/office/powerpoint/2010/main" val="4021753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pPr algn="l"/>
            <a:r>
              <a:rPr lang="en-GB" b="1" dirty="0"/>
              <a:t>Foundation Curriculum</a:t>
            </a:r>
            <a:br>
              <a:rPr lang="en-GB" dirty="0"/>
            </a:br>
            <a:endParaRPr lang="en-GB" dirty="0"/>
          </a:p>
        </p:txBody>
      </p:sp>
      <p:sp>
        <p:nvSpPr>
          <p:cNvPr id="3" name="TextBox 2"/>
          <p:cNvSpPr txBox="1"/>
          <p:nvPr/>
        </p:nvSpPr>
        <p:spPr>
          <a:xfrm>
            <a:off x="1522761" y="927842"/>
            <a:ext cx="10539087" cy="2400657"/>
          </a:xfrm>
          <a:prstGeom prst="rect">
            <a:avLst/>
          </a:prstGeom>
          <a:noFill/>
        </p:spPr>
        <p:txBody>
          <a:bodyPr wrap="square" rtlCol="0">
            <a:spAutoFit/>
          </a:bodyPr>
          <a:lstStyle/>
          <a:p>
            <a:pPr marL="285750" indent="-285750">
              <a:buFont typeface="Arial" panose="020B0604020202020204" pitchFamily="34" charset="0"/>
              <a:buChar char="•"/>
            </a:pPr>
            <a:r>
              <a:rPr lang="en-GB" sz="2000" dirty="0"/>
              <a:t>PE will be taught twice a week and children will learn progressive skills through games, dance and gymnastics sessions. For Year 4 one of the PE lessons is swimming. </a:t>
            </a:r>
          </a:p>
          <a:p>
            <a:pPr marL="285750"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sz="2000" dirty="0"/>
              <a:t>They will need the correct PE kit:</a:t>
            </a:r>
          </a:p>
          <a:p>
            <a:pPr marL="285750" indent="-285750">
              <a:buFont typeface="Arial" panose="020B0604020202020204" pitchFamily="34" charset="0"/>
              <a:buChar char="•"/>
            </a:pPr>
            <a:r>
              <a:rPr lang="en-GB" sz="2000" dirty="0"/>
              <a:t>Red shorts</a:t>
            </a:r>
          </a:p>
          <a:p>
            <a:pPr marL="285750" indent="-285750">
              <a:buFont typeface="Arial" panose="020B0604020202020204" pitchFamily="34" charset="0"/>
              <a:buChar char="•"/>
            </a:pPr>
            <a:r>
              <a:rPr lang="en-GB" sz="2000" dirty="0"/>
              <a:t>White t-shirt</a:t>
            </a:r>
          </a:p>
          <a:p>
            <a:pPr marL="285750" indent="-285750">
              <a:buFont typeface="Arial" panose="020B0604020202020204" pitchFamily="34" charset="0"/>
              <a:buChar char="•"/>
            </a:pPr>
            <a:r>
              <a:rPr lang="en-GB" sz="2000" dirty="0"/>
              <a:t>Trainers</a:t>
            </a:r>
          </a:p>
          <a:p>
            <a:pPr marL="285750" indent="-285750">
              <a:buFont typeface="Arial" panose="020B0604020202020204" pitchFamily="34" charset="0"/>
              <a:buChar char="•"/>
            </a:pPr>
            <a:r>
              <a:rPr lang="en-GB" sz="2000" dirty="0"/>
              <a:t>Plain back joggers and jumper (tracksuit) for outdoor PE in colder weather</a:t>
            </a:r>
          </a:p>
        </p:txBody>
      </p:sp>
      <p:sp>
        <p:nvSpPr>
          <p:cNvPr id="7" name="TextBox 6"/>
          <p:cNvSpPr txBox="1"/>
          <p:nvPr/>
        </p:nvSpPr>
        <p:spPr>
          <a:xfrm>
            <a:off x="1522761" y="3460574"/>
            <a:ext cx="10972799" cy="1323439"/>
          </a:xfrm>
          <a:prstGeom prst="rect">
            <a:avLst/>
          </a:prstGeom>
          <a:noFill/>
        </p:spPr>
        <p:txBody>
          <a:bodyPr wrap="square" rtlCol="0">
            <a:spAutoFit/>
          </a:bodyPr>
          <a:lstStyle/>
          <a:p>
            <a:r>
              <a:rPr lang="en-GB" sz="2000" b="1" u="sng" dirty="0"/>
              <a:t>Our PE days are:</a:t>
            </a:r>
          </a:p>
          <a:p>
            <a:r>
              <a:rPr lang="en-GB" sz="2000" b="1" dirty="0"/>
              <a:t>Class 13: Friday</a:t>
            </a:r>
          </a:p>
          <a:p>
            <a:r>
              <a:rPr lang="en-GB" sz="2000" b="1" dirty="0"/>
              <a:t>Class 14: Friday</a:t>
            </a:r>
          </a:p>
          <a:p>
            <a:r>
              <a:rPr lang="en-GB" sz="2000" b="1" dirty="0"/>
              <a:t>Class 15: Thursday</a:t>
            </a:r>
          </a:p>
        </p:txBody>
      </p:sp>
    </p:spTree>
    <p:extLst>
      <p:ext uri="{BB962C8B-B14F-4D97-AF65-F5344CB8AC3E}">
        <p14:creationId xmlns:p14="http://schemas.microsoft.com/office/powerpoint/2010/main" val="1997984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6198" y="2552700"/>
            <a:ext cx="10018713" cy="1752599"/>
          </a:xfrm>
        </p:spPr>
        <p:txBody>
          <a:bodyPr>
            <a:normAutofit fontScale="90000"/>
          </a:bodyPr>
          <a:lstStyle/>
          <a:p>
            <a:pPr algn="l"/>
            <a:r>
              <a:rPr lang="en-GB" b="1" dirty="0"/>
              <a:t>Swimming </a:t>
            </a:r>
            <a:br>
              <a:rPr lang="en-GB" dirty="0"/>
            </a:br>
            <a:br>
              <a:rPr lang="en-GB" dirty="0"/>
            </a:br>
            <a:r>
              <a:rPr lang="en-GB" sz="3600" dirty="0" err="1"/>
              <a:t>Swimming</a:t>
            </a:r>
            <a:r>
              <a:rPr lang="en-GB" sz="3600" dirty="0"/>
              <a:t> takes place every Wednesday or Thursday afternoon. Children will only swim in Year 4 for the whole year. We hope the consistency in swimming weekly helps children gain confidence in the water. </a:t>
            </a:r>
            <a:br>
              <a:rPr lang="en-GB" sz="3600" dirty="0"/>
            </a:br>
            <a:r>
              <a:rPr lang="en-GB" sz="3600" dirty="0"/>
              <a:t>By the end of Year 4 the expectation is that all children will be able to swim 25m in a stroke of their choice.</a:t>
            </a:r>
            <a:r>
              <a:rPr lang="en-GB" dirty="0"/>
              <a:t> </a:t>
            </a:r>
            <a:br>
              <a:rPr lang="en-GB" dirty="0"/>
            </a:br>
            <a:r>
              <a:rPr lang="en-GB" dirty="0"/>
              <a:t>Children need to bring appropriate clothing for the weather for walking to the swimming pool. </a:t>
            </a:r>
            <a:br>
              <a:rPr lang="en-GB" dirty="0"/>
            </a:br>
            <a:r>
              <a:rPr lang="en-GB" sz="3100" b="1" dirty="0"/>
              <a:t>Class 13: Thursday</a:t>
            </a:r>
            <a:br>
              <a:rPr lang="en-GB" sz="3100" b="1" dirty="0"/>
            </a:br>
            <a:r>
              <a:rPr lang="en-GB" sz="3100" b="1" dirty="0"/>
              <a:t>Class 14 and 15: Wednesday</a:t>
            </a:r>
            <a:br>
              <a:rPr lang="en-GB" dirty="0"/>
            </a:br>
            <a:endParaRPr lang="en-GB" dirty="0"/>
          </a:p>
        </p:txBody>
      </p:sp>
    </p:spTree>
    <p:extLst>
      <p:ext uri="{BB962C8B-B14F-4D97-AF65-F5344CB8AC3E}">
        <p14:creationId xmlns:p14="http://schemas.microsoft.com/office/powerpoint/2010/main" val="5965507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b="1" dirty="0"/>
              <a:t>RSE in Year 4 </a:t>
            </a:r>
          </a:p>
        </p:txBody>
      </p:sp>
      <p:sp>
        <p:nvSpPr>
          <p:cNvPr id="3" name="TextBox 2"/>
          <p:cNvSpPr txBox="1"/>
          <p:nvPr/>
        </p:nvSpPr>
        <p:spPr>
          <a:xfrm>
            <a:off x="1461655" y="1240745"/>
            <a:ext cx="10730345" cy="4185761"/>
          </a:xfrm>
          <a:prstGeom prst="rect">
            <a:avLst/>
          </a:prstGeom>
          <a:noFill/>
        </p:spPr>
        <p:txBody>
          <a:bodyPr wrap="square" lIns="91440" tIns="45720" rIns="91440" bIns="45720" rtlCol="0" anchor="t">
            <a:spAutoFit/>
          </a:bodyPr>
          <a:lstStyle/>
          <a:p>
            <a:r>
              <a:rPr lang="en-GB" sz="2000" dirty="0"/>
              <a:t>It is now statutory that all children learn about relationships and sex education.</a:t>
            </a:r>
          </a:p>
          <a:p>
            <a:endParaRPr lang="en-GB" sz="2000" dirty="0"/>
          </a:p>
          <a:p>
            <a:r>
              <a:rPr lang="en-GB" sz="2000" dirty="0"/>
              <a:t>As a school we follow </a:t>
            </a:r>
            <a:r>
              <a:rPr lang="en-GB" sz="2000" dirty="0" err="1"/>
              <a:t>Dfe</a:t>
            </a:r>
            <a:r>
              <a:rPr lang="en-GB" sz="2000" dirty="0"/>
              <a:t> guidance on what should be taught and have planned a curriculum that best fits the needs of the children at each stage of their development.</a:t>
            </a:r>
          </a:p>
          <a:p>
            <a:endParaRPr lang="en-GB" sz="2000" dirty="0"/>
          </a:p>
          <a:p>
            <a:r>
              <a:rPr lang="en-GB" sz="2000" b="1" dirty="0"/>
              <a:t>In year 4 children will learn: </a:t>
            </a:r>
          </a:p>
          <a:p>
            <a:endParaRPr lang="en-GB" sz="2000" b="1" dirty="0"/>
          </a:p>
          <a:p>
            <a:pPr marL="285750" indent="-285750">
              <a:buFont typeface="Arial" panose="020B0604020202020204" pitchFamily="34" charset="0"/>
              <a:buChar char="•"/>
            </a:pPr>
            <a:r>
              <a:rPr lang="en-GB" dirty="0"/>
              <a:t>Health and well being – how to stay physically and mentally healthy</a:t>
            </a:r>
          </a:p>
          <a:p>
            <a:pPr marL="285750" indent="-285750">
              <a:buFont typeface="Arial" panose="020B0604020202020204" pitchFamily="34" charset="0"/>
              <a:buChar char="•"/>
            </a:pPr>
            <a:r>
              <a:rPr lang="en-GB" dirty="0"/>
              <a:t>Relationships – how to build trusting friendships and understand other opinions an feelings. </a:t>
            </a:r>
          </a:p>
          <a:p>
            <a:pPr marL="285750" indent="-285750">
              <a:buFont typeface="Arial" panose="020B0604020202020204" pitchFamily="34" charset="0"/>
              <a:buChar char="•"/>
            </a:pPr>
            <a:r>
              <a:rPr lang="en-GB" dirty="0"/>
              <a:t>Being Safe – both online and in day to day living </a:t>
            </a:r>
          </a:p>
          <a:p>
            <a:pPr marL="285750" indent="-285750">
              <a:buFont typeface="Arial" panose="020B0604020202020204" pitchFamily="34" charset="0"/>
              <a:buChar char="•"/>
            </a:pPr>
            <a:r>
              <a:rPr lang="en-GB" dirty="0"/>
              <a:t>Living in the wider world – money management and the environment </a:t>
            </a:r>
          </a:p>
          <a:p>
            <a:pPr marL="285750" indent="-285750">
              <a:buFont typeface="Arial" panose="020B0604020202020204" pitchFamily="34" charset="0"/>
              <a:buChar char="•"/>
            </a:pPr>
            <a:r>
              <a:rPr lang="en-GB" dirty="0"/>
              <a:t>Aspirations - to know how to set goals and achievable targets. </a:t>
            </a:r>
          </a:p>
          <a:p>
            <a:endParaRPr lang="en-GB" dirty="0"/>
          </a:p>
          <a:p>
            <a:endParaRPr lang="en-GB" dirty="0"/>
          </a:p>
        </p:txBody>
      </p:sp>
    </p:spTree>
    <p:extLst>
      <p:ext uri="{BB962C8B-B14F-4D97-AF65-F5344CB8AC3E}">
        <p14:creationId xmlns:p14="http://schemas.microsoft.com/office/powerpoint/2010/main" val="1698981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0A2987-D1EB-6BC1-EC45-EE11F951D044}"/>
              </a:ext>
            </a:extLst>
          </p:cNvPr>
          <p:cNvSpPr>
            <a:spLocks noGrp="1"/>
          </p:cNvSpPr>
          <p:nvPr>
            <p:ph type="title"/>
          </p:nvPr>
        </p:nvSpPr>
        <p:spPr>
          <a:xfrm>
            <a:off x="1598610" y="-237931"/>
            <a:ext cx="10018713" cy="1752599"/>
          </a:xfrm>
        </p:spPr>
        <p:txBody>
          <a:bodyPr>
            <a:normAutofit/>
          </a:bodyPr>
          <a:lstStyle/>
          <a:p>
            <a:pPr algn="l"/>
            <a:r>
              <a:rPr lang="en-GB" b="1" dirty="0"/>
              <a:t>Forest School</a:t>
            </a:r>
          </a:p>
        </p:txBody>
      </p:sp>
      <p:sp>
        <p:nvSpPr>
          <p:cNvPr id="4" name="Content Placeholder 3">
            <a:extLst>
              <a:ext uri="{FF2B5EF4-FFF2-40B4-BE49-F238E27FC236}">
                <a16:creationId xmlns:a16="http://schemas.microsoft.com/office/drawing/2014/main" id="{32CBED9E-9C49-F705-694B-8F61E8EBBA1C}"/>
              </a:ext>
            </a:extLst>
          </p:cNvPr>
          <p:cNvSpPr>
            <a:spLocks noGrp="1"/>
          </p:cNvSpPr>
          <p:nvPr>
            <p:ph sz="half" idx="1"/>
          </p:nvPr>
        </p:nvSpPr>
        <p:spPr>
          <a:xfrm>
            <a:off x="1598610" y="912844"/>
            <a:ext cx="9912072" cy="4304615"/>
          </a:xfrm>
        </p:spPr>
        <p:txBody>
          <a:bodyPr>
            <a:noAutofit/>
          </a:bodyPr>
          <a:lstStyle/>
          <a:p>
            <a:pPr marL="0" indent="0" algn="ctr">
              <a:buNone/>
            </a:pPr>
            <a:r>
              <a:rPr lang="en-US" sz="2400" dirty="0"/>
              <a:t>This year Forest School is starting up for every year group. </a:t>
            </a:r>
          </a:p>
          <a:p>
            <a:pPr marL="0" indent="0" algn="ctr">
              <a:buNone/>
            </a:pPr>
            <a:r>
              <a:rPr lang="en-US" sz="2400" dirty="0"/>
              <a:t>Forest School is the opportunity for children to learn about the outdoors. Learning facts about nature and local wildlife, growing an appreciation for these and engaging in enriching experiences outside of the academic curriculum. </a:t>
            </a:r>
          </a:p>
          <a:p>
            <a:pPr marL="0" indent="0" algn="ctr">
              <a:buNone/>
            </a:pPr>
            <a:r>
              <a:rPr lang="en-US" sz="2400" dirty="0"/>
              <a:t>Each year group will have a week of afternoons at Forest School. These sessions will be held in the developed woodland at the bottom of the field. </a:t>
            </a:r>
          </a:p>
        </p:txBody>
      </p:sp>
      <p:pic>
        <p:nvPicPr>
          <p:cNvPr id="5" name="Picture 4">
            <a:extLst>
              <a:ext uri="{FF2B5EF4-FFF2-40B4-BE49-F238E27FC236}">
                <a16:creationId xmlns:a16="http://schemas.microsoft.com/office/drawing/2014/main" id="{2C4FF844-EBF9-46E4-8598-F94F34F099AC}"/>
              </a:ext>
            </a:extLst>
          </p:cNvPr>
          <p:cNvPicPr>
            <a:picLocks noChangeAspect="1"/>
          </p:cNvPicPr>
          <p:nvPr/>
        </p:nvPicPr>
        <p:blipFill>
          <a:blip r:embed="rId2"/>
          <a:stretch>
            <a:fillRect/>
          </a:stretch>
        </p:blipFill>
        <p:spPr>
          <a:xfrm>
            <a:off x="2814718" y="4509190"/>
            <a:ext cx="1857375" cy="2219325"/>
          </a:xfrm>
          <a:prstGeom prst="rect">
            <a:avLst/>
          </a:prstGeom>
        </p:spPr>
      </p:pic>
      <p:pic>
        <p:nvPicPr>
          <p:cNvPr id="6" name="Picture 5">
            <a:extLst>
              <a:ext uri="{FF2B5EF4-FFF2-40B4-BE49-F238E27FC236}">
                <a16:creationId xmlns:a16="http://schemas.microsoft.com/office/drawing/2014/main" id="{6F06F6C2-6DDE-412C-9B83-F1952BAB1109}"/>
              </a:ext>
            </a:extLst>
          </p:cNvPr>
          <p:cNvPicPr>
            <a:picLocks noChangeAspect="1"/>
          </p:cNvPicPr>
          <p:nvPr/>
        </p:nvPicPr>
        <p:blipFill>
          <a:blip r:embed="rId3"/>
          <a:stretch>
            <a:fillRect/>
          </a:stretch>
        </p:blipFill>
        <p:spPr>
          <a:xfrm>
            <a:off x="5607841" y="4509190"/>
            <a:ext cx="2000250" cy="2324100"/>
          </a:xfrm>
          <a:prstGeom prst="rect">
            <a:avLst/>
          </a:prstGeom>
        </p:spPr>
      </p:pic>
      <p:pic>
        <p:nvPicPr>
          <p:cNvPr id="7" name="Picture 6">
            <a:extLst>
              <a:ext uri="{FF2B5EF4-FFF2-40B4-BE49-F238E27FC236}">
                <a16:creationId xmlns:a16="http://schemas.microsoft.com/office/drawing/2014/main" id="{747BDB38-D095-448C-BFC6-3E2975547A5A}"/>
              </a:ext>
            </a:extLst>
          </p:cNvPr>
          <p:cNvPicPr>
            <a:picLocks noChangeAspect="1"/>
          </p:cNvPicPr>
          <p:nvPr/>
        </p:nvPicPr>
        <p:blipFill>
          <a:blip r:embed="rId4"/>
          <a:stretch>
            <a:fillRect/>
          </a:stretch>
        </p:blipFill>
        <p:spPr>
          <a:xfrm>
            <a:off x="8874428" y="4509190"/>
            <a:ext cx="1817890" cy="2225460"/>
          </a:xfrm>
          <a:prstGeom prst="rect">
            <a:avLst/>
          </a:prstGeom>
        </p:spPr>
      </p:pic>
    </p:spTree>
    <p:extLst>
      <p:ext uri="{BB962C8B-B14F-4D97-AF65-F5344CB8AC3E}">
        <p14:creationId xmlns:p14="http://schemas.microsoft.com/office/powerpoint/2010/main" val="1630127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614990-F652-4EE6-999B-DF645D4BF447}"/>
              </a:ext>
            </a:extLst>
          </p:cNvPr>
          <p:cNvSpPr>
            <a:spLocks noGrp="1"/>
          </p:cNvSpPr>
          <p:nvPr>
            <p:ph sz="half" idx="1"/>
          </p:nvPr>
        </p:nvSpPr>
        <p:spPr/>
        <p:txBody>
          <a:bodyPr/>
          <a:lstStyle/>
          <a:p>
            <a:endParaRPr lang="en-GB"/>
          </a:p>
        </p:txBody>
      </p:sp>
      <p:sp>
        <p:nvSpPr>
          <p:cNvPr id="4" name="Content Placeholder 3">
            <a:extLst>
              <a:ext uri="{FF2B5EF4-FFF2-40B4-BE49-F238E27FC236}">
                <a16:creationId xmlns:a16="http://schemas.microsoft.com/office/drawing/2014/main" id="{CD8F387C-CEDA-4DCC-B5A4-ECACCB0D73BE}"/>
              </a:ext>
            </a:extLst>
          </p:cNvPr>
          <p:cNvSpPr>
            <a:spLocks noGrp="1"/>
          </p:cNvSpPr>
          <p:nvPr>
            <p:ph sz="half" idx="2"/>
          </p:nvPr>
        </p:nvSpPr>
        <p:spPr/>
        <p:txBody>
          <a:bodyPr/>
          <a:lstStyle/>
          <a:p>
            <a:endParaRPr lang="en-GB"/>
          </a:p>
        </p:txBody>
      </p:sp>
      <p:sp>
        <p:nvSpPr>
          <p:cNvPr id="5" name="Title 1">
            <a:extLst>
              <a:ext uri="{FF2B5EF4-FFF2-40B4-BE49-F238E27FC236}">
                <a16:creationId xmlns:a16="http://schemas.microsoft.com/office/drawing/2014/main" id="{6AADE953-6EE2-4A7E-8216-4598273A6C8F}"/>
              </a:ext>
            </a:extLst>
          </p:cNvPr>
          <p:cNvSpPr txBox="1">
            <a:spLocks/>
          </p:cNvSpPr>
          <p:nvPr/>
        </p:nvSpPr>
        <p:spPr>
          <a:xfrm>
            <a:off x="838200" y="365125"/>
            <a:ext cx="10515600" cy="1325563"/>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a:solidFill>
                  <a:srgbClr val="00B050"/>
                </a:solidFill>
              </a:rPr>
              <a:t>Forest School Information</a:t>
            </a:r>
            <a:endParaRPr lang="en-GB" b="1" dirty="0">
              <a:solidFill>
                <a:srgbClr val="00B050"/>
              </a:solidFill>
            </a:endParaRPr>
          </a:p>
        </p:txBody>
      </p:sp>
      <p:sp>
        <p:nvSpPr>
          <p:cNvPr id="6" name="Content Placeholder 2">
            <a:extLst>
              <a:ext uri="{FF2B5EF4-FFF2-40B4-BE49-F238E27FC236}">
                <a16:creationId xmlns:a16="http://schemas.microsoft.com/office/drawing/2014/main" id="{87B3E9F1-D590-4E0F-BF84-CBC14A3772B3}"/>
              </a:ext>
            </a:extLst>
          </p:cNvPr>
          <p:cNvSpPr txBox="1">
            <a:spLocks/>
          </p:cNvSpPr>
          <p:nvPr/>
        </p:nvSpPr>
        <p:spPr>
          <a:xfrm>
            <a:off x="1484311" y="1690688"/>
            <a:ext cx="10026243" cy="1509712"/>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9pPr>
          </a:lstStyle>
          <a:p>
            <a:pPr marL="0" indent="0">
              <a:buFont typeface="Arial"/>
              <a:buNone/>
            </a:pPr>
            <a:r>
              <a:rPr lang="en-US" dirty="0"/>
              <a:t>These sessions will happen </a:t>
            </a:r>
            <a:r>
              <a:rPr lang="en-US" b="1" dirty="0"/>
              <a:t>rain or shine</a:t>
            </a:r>
            <a:r>
              <a:rPr lang="en-US" dirty="0"/>
              <a:t>. </a:t>
            </a:r>
          </a:p>
          <a:p>
            <a:pPr marL="0" indent="0">
              <a:buFont typeface="Arial"/>
              <a:buNone/>
            </a:pPr>
            <a:r>
              <a:rPr lang="en-US" dirty="0"/>
              <a:t>Your child will need:</a:t>
            </a:r>
            <a:endParaRPr lang="en-GB" dirty="0"/>
          </a:p>
          <a:p>
            <a:endParaRPr lang="en-GB" dirty="0"/>
          </a:p>
        </p:txBody>
      </p:sp>
      <p:sp>
        <p:nvSpPr>
          <p:cNvPr id="7" name="TextBox 6">
            <a:extLst>
              <a:ext uri="{FF2B5EF4-FFF2-40B4-BE49-F238E27FC236}">
                <a16:creationId xmlns:a16="http://schemas.microsoft.com/office/drawing/2014/main" id="{D52C8B28-AAAB-47E6-A1D0-F00C715E5413}"/>
              </a:ext>
            </a:extLst>
          </p:cNvPr>
          <p:cNvSpPr txBox="1"/>
          <p:nvPr/>
        </p:nvSpPr>
        <p:spPr>
          <a:xfrm>
            <a:off x="4206239" y="2259873"/>
            <a:ext cx="6361611" cy="4154984"/>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FF0000"/>
                </a:solidFill>
              </a:rPr>
              <a:t>Long trousers (shorts are not allowed)</a:t>
            </a:r>
          </a:p>
          <a:p>
            <a:pPr marL="342900" indent="-342900">
              <a:buFont typeface="Arial" panose="020B0604020202020204" pitchFamily="34" charset="0"/>
              <a:buChar char="•"/>
            </a:pPr>
            <a:r>
              <a:rPr lang="en-US" sz="2400" b="1" dirty="0">
                <a:solidFill>
                  <a:srgbClr val="FF0000"/>
                </a:solidFill>
              </a:rPr>
              <a:t>Closed shoes that can get muddy – old trainers, wellies, walking boots</a:t>
            </a:r>
          </a:p>
          <a:p>
            <a:pPr marL="342900" indent="-342900">
              <a:buFont typeface="Arial" panose="020B0604020202020204" pitchFamily="34" charset="0"/>
              <a:buChar char="•"/>
            </a:pPr>
            <a:r>
              <a:rPr lang="en-US" sz="2400" b="1" dirty="0">
                <a:solidFill>
                  <a:srgbClr val="FF0000"/>
                </a:solidFill>
              </a:rPr>
              <a:t>Top that can get muddy. </a:t>
            </a:r>
          </a:p>
          <a:p>
            <a:endParaRPr lang="en-US" sz="2400" b="1" dirty="0">
              <a:solidFill>
                <a:srgbClr val="FF0000"/>
              </a:solidFill>
            </a:endParaRPr>
          </a:p>
          <a:p>
            <a:pPr marL="342900" indent="-342900">
              <a:buFont typeface="Arial" panose="020B0604020202020204" pitchFamily="34" charset="0"/>
              <a:buChar char="•"/>
            </a:pPr>
            <a:r>
              <a:rPr lang="en-US" sz="2400" b="1" dirty="0">
                <a:solidFill>
                  <a:srgbClr val="FF0000"/>
                </a:solidFill>
              </a:rPr>
              <a:t>Rain coat if it is raining.</a:t>
            </a:r>
          </a:p>
          <a:p>
            <a:pPr marL="342900" indent="-342900">
              <a:buFont typeface="Arial" panose="020B0604020202020204" pitchFamily="34" charset="0"/>
              <a:buChar char="•"/>
            </a:pPr>
            <a:r>
              <a:rPr lang="en-US" sz="2400" b="1" dirty="0">
                <a:solidFill>
                  <a:srgbClr val="FF0000"/>
                </a:solidFill>
              </a:rPr>
              <a:t>Hat if it is sunny. </a:t>
            </a:r>
          </a:p>
          <a:p>
            <a:endParaRPr lang="en-US" sz="2400" b="1" dirty="0">
              <a:solidFill>
                <a:srgbClr val="FF0000"/>
              </a:solidFill>
            </a:endParaRPr>
          </a:p>
          <a:p>
            <a:r>
              <a:rPr lang="en-US" sz="2400" b="1" i="1" dirty="0">
                <a:solidFill>
                  <a:srgbClr val="FF0000"/>
                </a:solidFill>
              </a:rPr>
              <a:t>Please check the forecast in the morning to make sure you send the appropriate clothes in for that day. </a:t>
            </a:r>
            <a:endParaRPr lang="en-GB" sz="2400" b="1" i="1" dirty="0">
              <a:solidFill>
                <a:srgbClr val="FF0000"/>
              </a:solidFill>
            </a:endParaRPr>
          </a:p>
        </p:txBody>
      </p:sp>
      <p:pic>
        <p:nvPicPr>
          <p:cNvPr id="8" name="Picture 7">
            <a:extLst>
              <a:ext uri="{FF2B5EF4-FFF2-40B4-BE49-F238E27FC236}">
                <a16:creationId xmlns:a16="http://schemas.microsoft.com/office/drawing/2014/main" id="{58043785-3558-4526-888E-C8BB06B393C8}"/>
              </a:ext>
            </a:extLst>
          </p:cNvPr>
          <p:cNvPicPr>
            <a:picLocks noChangeAspect="1"/>
          </p:cNvPicPr>
          <p:nvPr/>
        </p:nvPicPr>
        <p:blipFill>
          <a:blip r:embed="rId2"/>
          <a:stretch>
            <a:fillRect/>
          </a:stretch>
        </p:blipFill>
        <p:spPr>
          <a:xfrm>
            <a:off x="1569720" y="3035871"/>
            <a:ext cx="2061754" cy="3378986"/>
          </a:xfrm>
          <a:prstGeom prst="rect">
            <a:avLst/>
          </a:prstGeom>
        </p:spPr>
      </p:pic>
    </p:spTree>
    <p:extLst>
      <p:ext uri="{BB962C8B-B14F-4D97-AF65-F5344CB8AC3E}">
        <p14:creationId xmlns:p14="http://schemas.microsoft.com/office/powerpoint/2010/main" val="2561247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273E2-FBF0-4D4E-BD91-0DA03ED539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3709B3-39EB-4CB8-AFB1-EC189B15799B}"/>
              </a:ext>
            </a:extLst>
          </p:cNvPr>
          <p:cNvSpPr>
            <a:spLocks noGrp="1"/>
          </p:cNvSpPr>
          <p:nvPr>
            <p:ph sz="half" idx="1"/>
          </p:nvPr>
        </p:nvSpPr>
        <p:spPr/>
        <p:txBody>
          <a:bodyPr/>
          <a:lstStyle/>
          <a:p>
            <a:endParaRPr lang="en-GB" dirty="0"/>
          </a:p>
        </p:txBody>
      </p:sp>
      <p:sp>
        <p:nvSpPr>
          <p:cNvPr id="4" name="Content Placeholder 3">
            <a:extLst>
              <a:ext uri="{FF2B5EF4-FFF2-40B4-BE49-F238E27FC236}">
                <a16:creationId xmlns:a16="http://schemas.microsoft.com/office/drawing/2014/main" id="{FEF1ED45-322F-4444-88C8-9276ADD8A306}"/>
              </a:ext>
            </a:extLst>
          </p:cNvPr>
          <p:cNvSpPr>
            <a:spLocks noGrp="1"/>
          </p:cNvSpPr>
          <p:nvPr>
            <p:ph sz="half" idx="2"/>
          </p:nvPr>
        </p:nvSpPr>
        <p:spPr/>
        <p:txBody>
          <a:bodyPr/>
          <a:lstStyle/>
          <a:p>
            <a:endParaRPr lang="en-GB"/>
          </a:p>
        </p:txBody>
      </p:sp>
      <p:sp>
        <p:nvSpPr>
          <p:cNvPr id="5" name="Title 1">
            <a:extLst>
              <a:ext uri="{FF2B5EF4-FFF2-40B4-BE49-F238E27FC236}">
                <a16:creationId xmlns:a16="http://schemas.microsoft.com/office/drawing/2014/main" id="{EC588702-2E4B-453B-A530-D192EEB60C76}"/>
              </a:ext>
            </a:extLst>
          </p:cNvPr>
          <p:cNvSpPr txBox="1">
            <a:spLocks/>
          </p:cNvSpPr>
          <p:nvPr/>
        </p:nvSpPr>
        <p:spPr>
          <a:xfrm>
            <a:off x="838200" y="365125"/>
            <a:ext cx="10515600" cy="1325563"/>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a:solidFill>
                  <a:srgbClr val="00B050"/>
                </a:solidFill>
              </a:rPr>
              <a:t>Forest School Times</a:t>
            </a:r>
            <a:endParaRPr lang="en-GB" b="1" dirty="0">
              <a:solidFill>
                <a:srgbClr val="00B050"/>
              </a:solidFill>
            </a:endParaRPr>
          </a:p>
        </p:txBody>
      </p:sp>
      <p:sp>
        <p:nvSpPr>
          <p:cNvPr id="6" name="Content Placeholder 2">
            <a:extLst>
              <a:ext uri="{FF2B5EF4-FFF2-40B4-BE49-F238E27FC236}">
                <a16:creationId xmlns:a16="http://schemas.microsoft.com/office/drawing/2014/main" id="{C4A2DBD8-6178-4FDA-894A-EB87C78144EF}"/>
              </a:ext>
            </a:extLst>
          </p:cNvPr>
          <p:cNvSpPr txBox="1">
            <a:spLocks/>
          </p:cNvSpPr>
          <p:nvPr/>
        </p:nvSpPr>
        <p:spPr>
          <a:xfrm>
            <a:off x="1484310" y="1825625"/>
            <a:ext cx="9869489" cy="4351338"/>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200" kern="1200" cap="none">
                <a:solidFill>
                  <a:schemeClr val="tx1"/>
                </a:solidFill>
                <a:effectLst/>
                <a:latin typeface="+mn-lt"/>
                <a:ea typeface="+mn-ea"/>
                <a:cs typeface="+mn-cs"/>
              </a:defRPr>
            </a:lvl9pPr>
          </a:lstStyle>
          <a:p>
            <a:r>
              <a:rPr lang="en-US" dirty="0"/>
              <a:t>A letter will be sent out the week before your child’s class attends Forest School. Please ensure your child brings in their forest clothes everyday for their forest school week.</a:t>
            </a:r>
          </a:p>
          <a:p>
            <a:pPr marL="0" indent="0">
              <a:buFont typeface="Arial"/>
              <a:buNone/>
            </a:pPr>
            <a:r>
              <a:rPr lang="en-US" dirty="0"/>
              <a:t> </a:t>
            </a:r>
          </a:p>
          <a:p>
            <a:r>
              <a:rPr lang="en-US" i="1" dirty="0">
                <a:solidFill>
                  <a:srgbClr val="00B050"/>
                </a:solidFill>
              </a:rPr>
              <a:t>Autumn 1 – Year 1</a:t>
            </a:r>
          </a:p>
          <a:p>
            <a:r>
              <a:rPr lang="en-US" i="1" dirty="0">
                <a:solidFill>
                  <a:srgbClr val="00B050"/>
                </a:solidFill>
              </a:rPr>
              <a:t>Spring 1 – Year 3</a:t>
            </a:r>
          </a:p>
          <a:p>
            <a:r>
              <a:rPr lang="en-US" i="1" dirty="0">
                <a:solidFill>
                  <a:srgbClr val="00B050"/>
                </a:solidFill>
              </a:rPr>
              <a:t>Spring 2 – EYFS</a:t>
            </a:r>
          </a:p>
          <a:p>
            <a:r>
              <a:rPr lang="en-US" i="1" dirty="0">
                <a:solidFill>
                  <a:srgbClr val="00B050"/>
                </a:solidFill>
              </a:rPr>
              <a:t>Summer 1 – Year 2 &amp; 4</a:t>
            </a:r>
          </a:p>
          <a:p>
            <a:r>
              <a:rPr lang="en-US" i="1" dirty="0">
                <a:solidFill>
                  <a:srgbClr val="00B050"/>
                </a:solidFill>
              </a:rPr>
              <a:t>Summer 2 – Year 5 &amp; 6</a:t>
            </a:r>
          </a:p>
          <a:p>
            <a:endParaRPr lang="en-US" i="1" dirty="0">
              <a:solidFill>
                <a:srgbClr val="00B050"/>
              </a:solidFill>
            </a:endParaRPr>
          </a:p>
          <a:p>
            <a:endParaRPr lang="en-GB" dirty="0"/>
          </a:p>
        </p:txBody>
      </p:sp>
      <p:pic>
        <p:nvPicPr>
          <p:cNvPr id="7" name="Picture 6">
            <a:extLst>
              <a:ext uri="{FF2B5EF4-FFF2-40B4-BE49-F238E27FC236}">
                <a16:creationId xmlns:a16="http://schemas.microsoft.com/office/drawing/2014/main" id="{ABC26640-89B6-4A57-9294-0D420591F545}"/>
              </a:ext>
            </a:extLst>
          </p:cNvPr>
          <p:cNvPicPr>
            <a:picLocks noChangeAspect="1"/>
          </p:cNvPicPr>
          <p:nvPr/>
        </p:nvPicPr>
        <p:blipFill>
          <a:blip r:embed="rId2"/>
          <a:stretch>
            <a:fillRect/>
          </a:stretch>
        </p:blipFill>
        <p:spPr>
          <a:xfrm>
            <a:off x="5847498" y="3166528"/>
            <a:ext cx="5399621" cy="3145372"/>
          </a:xfrm>
          <a:prstGeom prst="rect">
            <a:avLst/>
          </a:prstGeom>
        </p:spPr>
      </p:pic>
    </p:spTree>
    <p:extLst>
      <p:ext uri="{BB962C8B-B14F-4D97-AF65-F5344CB8AC3E}">
        <p14:creationId xmlns:p14="http://schemas.microsoft.com/office/powerpoint/2010/main" val="1514633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0A2987-D1EB-6BC1-EC45-EE11F951D044}"/>
              </a:ext>
            </a:extLst>
          </p:cNvPr>
          <p:cNvSpPr>
            <a:spLocks noGrp="1"/>
          </p:cNvSpPr>
          <p:nvPr>
            <p:ph type="title"/>
          </p:nvPr>
        </p:nvSpPr>
        <p:spPr>
          <a:xfrm>
            <a:off x="1598610" y="-237931"/>
            <a:ext cx="10018713" cy="1752599"/>
          </a:xfrm>
        </p:spPr>
        <p:txBody>
          <a:bodyPr>
            <a:normAutofit/>
          </a:bodyPr>
          <a:lstStyle/>
          <a:p>
            <a:pPr algn="l"/>
            <a:r>
              <a:rPr lang="en-GB" b="1" dirty="0"/>
              <a:t>Trips, Workshops and Visitors</a:t>
            </a:r>
          </a:p>
        </p:txBody>
      </p:sp>
      <p:sp>
        <p:nvSpPr>
          <p:cNvPr id="4" name="Content Placeholder 3">
            <a:extLst>
              <a:ext uri="{FF2B5EF4-FFF2-40B4-BE49-F238E27FC236}">
                <a16:creationId xmlns:a16="http://schemas.microsoft.com/office/drawing/2014/main" id="{32CBED9E-9C49-F705-694B-8F61E8EBBA1C}"/>
              </a:ext>
            </a:extLst>
          </p:cNvPr>
          <p:cNvSpPr>
            <a:spLocks noGrp="1"/>
          </p:cNvSpPr>
          <p:nvPr>
            <p:ph sz="half" idx="1"/>
          </p:nvPr>
        </p:nvSpPr>
        <p:spPr>
          <a:xfrm>
            <a:off x="1598610" y="912844"/>
            <a:ext cx="8199814" cy="5609254"/>
          </a:xfrm>
        </p:spPr>
        <p:txBody>
          <a:bodyPr>
            <a:noAutofit/>
          </a:bodyPr>
          <a:lstStyle/>
          <a:p>
            <a:r>
              <a:rPr lang="en-GB" sz="2200" dirty="0"/>
              <a:t>Colchester Castle – 6/10/2026</a:t>
            </a:r>
          </a:p>
          <a:p>
            <a:r>
              <a:rPr lang="en-GB" sz="2200" dirty="0"/>
              <a:t>Future makers concert at the Royal Albert Hall – 4/11/2026</a:t>
            </a:r>
          </a:p>
          <a:p>
            <a:r>
              <a:rPr lang="en-GB" sz="2200" dirty="0"/>
              <a:t>Charity visitor – Date TBC in Spring 1</a:t>
            </a:r>
          </a:p>
          <a:p>
            <a:r>
              <a:rPr lang="en-GB" sz="2200" dirty="0"/>
              <a:t>School of Noise (on-site) – 6/1/27</a:t>
            </a:r>
          </a:p>
          <a:p>
            <a:r>
              <a:rPr lang="en-GB" sz="2200" dirty="0"/>
              <a:t>Artist visit – 7 – 21</a:t>
            </a:r>
            <a:r>
              <a:rPr lang="en-GB" sz="2200" baseline="30000" dirty="0"/>
              <a:t>st</a:t>
            </a:r>
            <a:r>
              <a:rPr lang="en-GB" sz="2200" dirty="0"/>
              <a:t> May 2027</a:t>
            </a:r>
          </a:p>
          <a:p>
            <a:r>
              <a:rPr lang="en-GB" sz="2200" dirty="0"/>
              <a:t>Library Visit – June 2027</a:t>
            </a:r>
          </a:p>
          <a:p>
            <a:r>
              <a:rPr lang="en-GB" sz="2200" dirty="0"/>
              <a:t>Owl pellet dissection (On-site) – Summer 2</a:t>
            </a:r>
          </a:p>
        </p:txBody>
      </p:sp>
    </p:spTree>
    <p:extLst>
      <p:ext uri="{BB962C8B-B14F-4D97-AF65-F5344CB8AC3E}">
        <p14:creationId xmlns:p14="http://schemas.microsoft.com/office/powerpoint/2010/main" val="849379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b="1" dirty="0"/>
              <a:t>Keeping up to date </a:t>
            </a:r>
          </a:p>
        </p:txBody>
      </p:sp>
      <p:pic>
        <p:nvPicPr>
          <p:cNvPr id="7" name="Picture 6" descr="A group of children raising their hands&#10;&#10;Description automatically generated with medium confidence">
            <a:extLst>
              <a:ext uri="{FF2B5EF4-FFF2-40B4-BE49-F238E27FC236}">
                <a16:creationId xmlns:a16="http://schemas.microsoft.com/office/drawing/2014/main" id="{26054242-FAE9-6ECA-5DE1-B085E55117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63546" y="1185862"/>
            <a:ext cx="3344400" cy="4957763"/>
          </a:xfrm>
          <a:prstGeom prst="rect">
            <a:avLst/>
          </a:prstGeom>
        </p:spPr>
      </p:pic>
      <p:pic>
        <p:nvPicPr>
          <p:cNvPr id="1028" name="Picture 4" descr="Email Written On A Post-it Note - Email Clip Art PNG Image | Transparent  PNG Free Download on SeekPNG">
            <a:extLst>
              <a:ext uri="{FF2B5EF4-FFF2-40B4-BE49-F238E27FC236}">
                <a16:creationId xmlns:a16="http://schemas.microsoft.com/office/drawing/2014/main" id="{90713CCC-7850-369B-E309-345F5A077A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8365" y="2225791"/>
            <a:ext cx="2940424"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3256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219"/>
            <a:ext cx="10342418" cy="1752599"/>
          </a:xfrm>
        </p:spPr>
        <p:txBody>
          <a:bodyPr/>
          <a:lstStyle/>
          <a:p>
            <a:pPr algn="l"/>
            <a:r>
              <a:rPr lang="en-GB" b="1" dirty="0"/>
              <a:t>Behaviour: School rules, rewards &amp; sanctions,  7 daily habits </a:t>
            </a:r>
          </a:p>
        </p:txBody>
      </p:sp>
      <p:sp>
        <p:nvSpPr>
          <p:cNvPr id="3" name="TextBox 2"/>
          <p:cNvSpPr txBox="1"/>
          <p:nvPr/>
        </p:nvSpPr>
        <p:spPr>
          <a:xfrm>
            <a:off x="1484311" y="1703088"/>
            <a:ext cx="10342418" cy="5816977"/>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school behaviour system is consistent throughout the primary school and you can still expect to see </a:t>
            </a:r>
            <a:r>
              <a:rPr lang="en-GB" sz="2000" b="1" dirty="0">
                <a:solidFill>
                  <a:schemeClr val="accent6">
                    <a:lumMod val="50000"/>
                  </a:schemeClr>
                </a:solidFill>
              </a:rPr>
              <a:t>Green Certificates </a:t>
            </a:r>
            <a:r>
              <a:rPr lang="en-GB" sz="2000" dirty="0"/>
              <a:t>at the end of the week.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In school, children will learn the school rules and learn how to make good, kind and respectful choices. There are many rewards for following school rules and making good choices such as positive praise, stickers, golden time, team tokens, certificates and bronze, silver and gold awards. This year children have the chance to win the Headteachers’ Special Award for outstanding behaviours in school.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There are sanctions when the school rules are not followed and children know what these are. When children lose all three chances in class or break a school rule they can receive a verbal warning and for more serious behaviours a written warning. Please look out and praise your child when they receive a green certificate and a yellow certificate. If they do not bring a certificate home it could be worth checking with the teacher why not if they have not already spoken to you.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117469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1343" y="858611"/>
            <a:ext cx="10515600" cy="5038148"/>
          </a:xfrm>
        </p:spPr>
        <p:txBody>
          <a:bodyPr>
            <a:normAutofit/>
          </a:bodyPr>
          <a:lstStyle/>
          <a:p>
            <a:pPr algn="ctr"/>
            <a:r>
              <a:rPr lang="en-GB" dirty="0"/>
              <a:t>If you have any concerns or worries please email or call into the school and we will arrange a time to chat with you. </a:t>
            </a:r>
            <a:br>
              <a:rPr lang="en-GB" dirty="0"/>
            </a:br>
            <a:br>
              <a:rPr lang="en-GB" dirty="0"/>
            </a:br>
            <a:endParaRPr lang="en-GB" dirty="0"/>
          </a:p>
        </p:txBody>
      </p:sp>
    </p:spTree>
    <p:extLst>
      <p:ext uri="{BB962C8B-B14F-4D97-AF65-F5344CB8AC3E}">
        <p14:creationId xmlns:p14="http://schemas.microsoft.com/office/powerpoint/2010/main" val="15402721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docProps/app.xml><?xml version="1.0" encoding="utf-8"?>
<Properties xmlns="http://schemas.openxmlformats.org/officeDocument/2006/extended-properties" xmlns:vt="http://schemas.openxmlformats.org/officeDocument/2006/docPropsVTypes">
  <Template>Parallax</Template>
  <TotalTime>294</TotalTime>
  <Words>1508</Words>
  <Application>Microsoft Office PowerPoint</Application>
  <PresentationFormat>Widescreen</PresentationFormat>
  <Paragraphs>134</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Corbel</vt:lpstr>
      <vt:lpstr>Times New Roman</vt:lpstr>
      <vt:lpstr>Wingdings</vt:lpstr>
      <vt:lpstr>Parallax</vt:lpstr>
      <vt:lpstr>Welcome to Year 4       Parent workshop </vt:lpstr>
      <vt:lpstr>Aims: </vt:lpstr>
      <vt:lpstr>Maths</vt:lpstr>
      <vt:lpstr>PowerPoint Presentation</vt:lpstr>
      <vt:lpstr>English </vt:lpstr>
      <vt:lpstr>Helping at Home</vt:lpstr>
      <vt:lpstr>Foundation Curriculum  </vt:lpstr>
      <vt:lpstr>Foundation Curriculum </vt:lpstr>
      <vt:lpstr>Swimming   Swimming takes place every Wednesday or Thursday afternoon. Children will only swim in Year 4 for the whole year. We hope the consistency in swimming weekly helps children gain confidence in the water.  By the end of Year 4 the expectation is that all children will be able to swim 25m in a stroke of their choice.  Children need to bring appropriate clothing for the weather for walking to the swimming pool.  Class 13: Thursday Class 14 and 15: Wednesday </vt:lpstr>
      <vt:lpstr>RSE in Year 4 </vt:lpstr>
      <vt:lpstr>Forest School</vt:lpstr>
      <vt:lpstr>PowerPoint Presentation</vt:lpstr>
      <vt:lpstr>PowerPoint Presentation</vt:lpstr>
      <vt:lpstr>Trips, Workshops and Visitors</vt:lpstr>
      <vt:lpstr>Keeping up to date </vt:lpstr>
      <vt:lpstr>Behaviour: School rules, rewards &amp; sanctions,  7 daily habits </vt:lpstr>
      <vt:lpstr>If you have any concerns or worries please email or call into the school and we will arrange a time to chat with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Parent workshop</dc:title>
  <dc:creator>Mrs.Morley</dc:creator>
  <cp:lastModifiedBy>Miss.Heslin</cp:lastModifiedBy>
  <cp:revision>152</cp:revision>
  <dcterms:created xsi:type="dcterms:W3CDTF">2021-07-05T12:56:03Z</dcterms:created>
  <dcterms:modified xsi:type="dcterms:W3CDTF">2026-09-01T14:53:51Z</dcterms:modified>
</cp:coreProperties>
</file>