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24"/>
  </p:notesMasterIdLst>
  <p:handoutMasterIdLst>
    <p:handoutMasterId r:id="rId25"/>
  </p:handoutMasterIdLst>
  <p:sldIdLst>
    <p:sldId id="256" r:id="rId2"/>
    <p:sldId id="280" r:id="rId3"/>
    <p:sldId id="298" r:id="rId4"/>
    <p:sldId id="290" r:id="rId5"/>
    <p:sldId id="314" r:id="rId6"/>
    <p:sldId id="306" r:id="rId7"/>
    <p:sldId id="307" r:id="rId8"/>
    <p:sldId id="309" r:id="rId9"/>
    <p:sldId id="310" r:id="rId10"/>
    <p:sldId id="296" r:id="rId11"/>
    <p:sldId id="302" r:id="rId12"/>
    <p:sldId id="304" r:id="rId13"/>
    <p:sldId id="313" r:id="rId14"/>
    <p:sldId id="300" r:id="rId15"/>
    <p:sldId id="312" r:id="rId16"/>
    <p:sldId id="289" r:id="rId17"/>
    <p:sldId id="311" r:id="rId18"/>
    <p:sldId id="294" r:id="rId19"/>
    <p:sldId id="291" r:id="rId20"/>
    <p:sldId id="303" r:id="rId21"/>
    <p:sldId id="315" r:id="rId22"/>
    <p:sldId id="316" r:id="rId23"/>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4660"/>
  </p:normalViewPr>
  <p:slideViewPr>
    <p:cSldViewPr>
      <p:cViewPr varScale="1">
        <p:scale>
          <a:sx n="79" d="100"/>
          <a:sy n="79" d="100"/>
        </p:scale>
        <p:origin x="1406"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AA76E6B-5D09-470E-81E8-70C0AC4AEC62}" type="datetimeFigureOut">
              <a:rPr lang="en-GB" smtClean="0"/>
              <a:t>07/10/2025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9E7331FB-2A12-413C-B128-4E8D3B3DB3DF}" type="slidenum">
              <a:rPr lang="en-GB" smtClean="0"/>
              <a:t>‹#›</a:t>
            </a:fld>
            <a:endParaRPr lang="en-GB"/>
          </a:p>
        </p:txBody>
      </p:sp>
    </p:spTree>
    <p:extLst>
      <p:ext uri="{BB962C8B-B14F-4D97-AF65-F5344CB8AC3E}">
        <p14:creationId xmlns:p14="http://schemas.microsoft.com/office/powerpoint/2010/main" val="873661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5603"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23D2165E-2870-4E96-A0E2-A90D3505353F}" type="datetimeFigureOut">
              <a:rPr lang="en-US"/>
              <a:pPr>
                <a:defRPr/>
              </a:pPr>
              <a:t>10/7/2025</a:t>
            </a:fld>
            <a:endParaRPr lang="en-US"/>
          </a:p>
        </p:txBody>
      </p:sp>
      <p:sp>
        <p:nvSpPr>
          <p:cNvPr id="1331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25605"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606"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5607"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E7E0568-B510-42E2-9CA0-2EFD69FE82E4}" type="slidenum">
              <a:rPr lang="en-US"/>
              <a:pPr>
                <a:defRPr/>
              </a:pPr>
              <a:t>‹#›</a:t>
            </a:fld>
            <a:endParaRPr lang="en-US"/>
          </a:p>
        </p:txBody>
      </p:sp>
    </p:spTree>
    <p:extLst>
      <p:ext uri="{BB962C8B-B14F-4D97-AF65-F5344CB8AC3E}">
        <p14:creationId xmlns:p14="http://schemas.microsoft.com/office/powerpoint/2010/main" val="14137293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ChangeArrowheads="1" noTextEdit="1"/>
          </p:cNvSpPr>
          <p:nvPr>
            <p:ph type="sldImg"/>
          </p:nvPr>
        </p:nvSpPr>
        <p:spPr>
          <a:ln/>
        </p:spPr>
      </p:sp>
      <p:sp>
        <p:nvSpPr>
          <p:cNvPr id="19458" name="Rectangle 3"/>
          <p:cNvSpPr>
            <a:spLocks noGrp="1" noChangeArrowheads="1"/>
          </p:cNvSpPr>
          <p:nvPr>
            <p:ph type="body" idx="1"/>
          </p:nvPr>
        </p:nvSpPr>
        <p:spPr>
          <a:noFill/>
          <a:ln/>
        </p:spPr>
        <p:txBody>
          <a:bodyPr/>
          <a:lstStyle/>
          <a:p>
            <a:pPr eaLnBrk="1" hangingPunct="1"/>
            <a:r>
              <a:rPr lang="en-US" dirty="0" err="1"/>
              <a:t>Bookbag</a:t>
            </a:r>
            <a:r>
              <a:rPr lang="en-US" dirty="0"/>
              <a:t> check</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ChangeArrowheads="1" noTextEdit="1"/>
          </p:cNvSpPr>
          <p:nvPr>
            <p:ph type="sldImg"/>
          </p:nvPr>
        </p:nvSpPr>
        <p:spPr>
          <a:ln/>
        </p:spPr>
      </p:sp>
      <p:sp>
        <p:nvSpPr>
          <p:cNvPr id="19458" name="Rectangle 3"/>
          <p:cNvSpPr>
            <a:spLocks noGrp="1" noChangeArrowheads="1"/>
          </p:cNvSpPr>
          <p:nvPr>
            <p:ph type="body" idx="1"/>
          </p:nvPr>
        </p:nvSpPr>
        <p:spPr>
          <a:noFill/>
          <a:ln/>
        </p:spPr>
        <p:txBody>
          <a:bodyPr/>
          <a:lstStyle/>
          <a:p>
            <a:pPr eaLnBrk="1" hangingPunct="1"/>
            <a:r>
              <a:rPr lang="en-US" dirty="0" err="1"/>
              <a:t>Bookbag</a:t>
            </a:r>
            <a:r>
              <a:rPr lang="en-US" dirty="0"/>
              <a:t> check</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D06849FC-FD74-41F4-B815-79E712843D0D}" type="datetimeFigureOut">
              <a:rPr lang="en-US"/>
              <a:pPr>
                <a:defRPr/>
              </a:pPr>
              <a:t>10/7/2025</a:t>
            </a:fld>
            <a:endParaRPr lang="en-GB" dirty="0"/>
          </a:p>
        </p:txBody>
      </p:sp>
      <p:sp>
        <p:nvSpPr>
          <p:cNvPr id="5" name="Footer Placeholder 18"/>
          <p:cNvSpPr>
            <a:spLocks noGrp="1"/>
          </p:cNvSpPr>
          <p:nvPr>
            <p:ph type="ftr" sz="quarter" idx="11"/>
          </p:nvPr>
        </p:nvSpPr>
        <p:spPr/>
        <p:txBody>
          <a:bodyPr/>
          <a:lstStyle>
            <a:lvl1pPr>
              <a:defRPr/>
            </a:lvl1pPr>
          </a:lstStyle>
          <a:p>
            <a:pPr>
              <a:defRPr/>
            </a:pPr>
            <a:endParaRPr lang="en-GB"/>
          </a:p>
        </p:txBody>
      </p:sp>
      <p:sp>
        <p:nvSpPr>
          <p:cNvPr id="6" name="Slide Number Placeholder 26"/>
          <p:cNvSpPr>
            <a:spLocks noGrp="1"/>
          </p:cNvSpPr>
          <p:nvPr>
            <p:ph type="sldNum" sz="quarter" idx="12"/>
          </p:nvPr>
        </p:nvSpPr>
        <p:spPr/>
        <p:txBody>
          <a:bodyPr/>
          <a:lstStyle>
            <a:lvl1pPr>
              <a:defRPr/>
            </a:lvl1pPr>
          </a:lstStyle>
          <a:p>
            <a:pPr>
              <a:defRPr/>
            </a:pPr>
            <a:fld id="{43FDDB3B-46F6-423B-8AB8-C673EBBE07BE}" type="slidenum">
              <a:rPr lang="en-GB"/>
              <a:pPr>
                <a:defRPr/>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D1689E8C-3F11-423A-B01F-D8E2C6CF1426}" type="datetimeFigureOut">
              <a:rPr lang="en-US"/>
              <a:pPr>
                <a:defRPr/>
              </a:pPr>
              <a:t>10/7/2025</a:t>
            </a:fld>
            <a:endParaRPr lang="en-GB" dirty="0"/>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D2394B88-8655-4CB1-9704-38AA7DDD75BB}"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2B1B6560-A534-49AE-A81F-8C5821052464}" type="datetimeFigureOut">
              <a:rPr lang="en-US"/>
              <a:pPr>
                <a:defRPr/>
              </a:pPr>
              <a:t>10/7/2025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29F12D4-4CD2-413E-BC40-500BA7783816}" type="slidenum">
              <a:rPr lang="en-GB"/>
              <a:pPr>
                <a:defRPr/>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B3DCE72B-5CFE-4499-8BA1-8B037D9DA0B8}" type="datetimeFigureOut">
              <a:rPr lang="en-US"/>
              <a:pPr>
                <a:defRPr/>
              </a:pPr>
              <a:t>10/7/2025</a:t>
            </a:fld>
            <a:endParaRPr lang="en-GB" dirty="0"/>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C019D4DB-54FB-4661-A0F5-3B3B141DECCF}"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3420ED74-0ACF-4DAA-808E-7B34C2FCAE14}" type="datetimeFigureOut">
              <a:rPr lang="en-US"/>
              <a:pPr>
                <a:defRPr/>
              </a:pPr>
              <a:t>10/7/2025</a:t>
            </a:fld>
            <a:endParaRPr lang="en-GB" dirty="0"/>
          </a:p>
        </p:txBody>
      </p:sp>
      <p:sp>
        <p:nvSpPr>
          <p:cNvPr id="8" name="Footer Placeholder 21"/>
          <p:cNvSpPr>
            <a:spLocks noGrp="1"/>
          </p:cNvSpPr>
          <p:nvPr>
            <p:ph type="ftr" sz="quarter" idx="11"/>
          </p:nvPr>
        </p:nvSpPr>
        <p:spPr/>
        <p:txBody>
          <a:bodyPr/>
          <a:lstStyle>
            <a:lvl1pPr>
              <a:defRPr/>
            </a:lvl1pPr>
          </a:lstStyle>
          <a:p>
            <a:pPr>
              <a:defRPr/>
            </a:pPr>
            <a:endParaRPr lang="en-GB"/>
          </a:p>
        </p:txBody>
      </p:sp>
      <p:sp>
        <p:nvSpPr>
          <p:cNvPr id="9" name="Slide Number Placeholder 17"/>
          <p:cNvSpPr>
            <a:spLocks noGrp="1"/>
          </p:cNvSpPr>
          <p:nvPr>
            <p:ph type="sldNum" sz="quarter" idx="12"/>
          </p:nvPr>
        </p:nvSpPr>
        <p:spPr/>
        <p:txBody>
          <a:bodyPr/>
          <a:lstStyle>
            <a:lvl1pPr>
              <a:defRPr/>
            </a:lvl1pPr>
          </a:lstStyle>
          <a:p>
            <a:pPr>
              <a:defRPr/>
            </a:pPr>
            <a:fld id="{3AF05789-1540-4A2A-8295-1D8271336975}"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BAE1E607-D5AB-4680-826B-5AE34C5A1586}" type="datetimeFigureOut">
              <a:rPr lang="en-US"/>
              <a:pPr>
                <a:defRPr/>
              </a:pPr>
              <a:t>10/7/2025</a:t>
            </a:fld>
            <a:endParaRPr lang="en-GB" dirty="0"/>
          </a:p>
        </p:txBody>
      </p:sp>
      <p:sp>
        <p:nvSpPr>
          <p:cNvPr id="4" name="Footer Placeholder 21"/>
          <p:cNvSpPr>
            <a:spLocks noGrp="1"/>
          </p:cNvSpPr>
          <p:nvPr>
            <p:ph type="ftr" sz="quarter" idx="11"/>
          </p:nvPr>
        </p:nvSpPr>
        <p:spPr/>
        <p:txBody>
          <a:bodyPr/>
          <a:lstStyle>
            <a:lvl1pPr>
              <a:defRPr/>
            </a:lvl1pPr>
          </a:lstStyle>
          <a:p>
            <a:pPr>
              <a:defRPr/>
            </a:pPr>
            <a:endParaRPr lang="en-GB"/>
          </a:p>
        </p:txBody>
      </p:sp>
      <p:sp>
        <p:nvSpPr>
          <p:cNvPr id="5" name="Slide Number Placeholder 17"/>
          <p:cNvSpPr>
            <a:spLocks noGrp="1"/>
          </p:cNvSpPr>
          <p:nvPr>
            <p:ph type="sldNum" sz="quarter" idx="12"/>
          </p:nvPr>
        </p:nvSpPr>
        <p:spPr/>
        <p:txBody>
          <a:bodyPr/>
          <a:lstStyle>
            <a:lvl1pPr>
              <a:defRPr/>
            </a:lvl1pPr>
          </a:lstStyle>
          <a:p>
            <a:pPr>
              <a:defRPr/>
            </a:pPr>
            <a:fld id="{AA7E208A-AF10-43D8-B976-3B8EEADCBC07}"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8ADE24CE-087A-499A-BF1E-0CC6FC392B9F}" type="datetimeFigureOut">
              <a:rPr lang="en-US"/>
              <a:pPr>
                <a:defRPr/>
              </a:pPr>
              <a:t>10/7/2025</a:t>
            </a:fld>
            <a:endParaRPr lang="en-GB" dirty="0"/>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pPr>
              <a:defRPr/>
            </a:pPr>
            <a:fld id="{86EBA1B0-3108-44DA-BC1E-A8F742E35C8D}"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27EC89E2-D67F-46A0-A4B2-F19BBE1F270D}" type="datetimeFigureOut">
              <a:rPr lang="en-US"/>
              <a:pPr>
                <a:defRPr/>
              </a:pPr>
              <a:t>10/7/2025</a:t>
            </a:fld>
            <a:endParaRPr lang="en-GB" dirty="0"/>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9594C921-B1A2-4C43-AF95-4D96A665440B}"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ight Triangle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dirty="0"/>
              <a:t>Click icon to add picture</a:t>
            </a:r>
          </a:p>
        </p:txBody>
      </p:sp>
      <p:sp>
        <p:nvSpPr>
          <p:cNvPr id="9" name="Date Placeholder 4"/>
          <p:cNvSpPr>
            <a:spLocks noGrp="1"/>
          </p:cNvSpPr>
          <p:nvPr>
            <p:ph type="dt" sz="half" idx="10"/>
          </p:nvPr>
        </p:nvSpPr>
        <p:spPr/>
        <p:txBody>
          <a:bodyPr/>
          <a:lstStyle>
            <a:lvl1pPr>
              <a:defRPr/>
            </a:lvl1pPr>
          </a:lstStyle>
          <a:p>
            <a:pPr>
              <a:defRPr/>
            </a:pPr>
            <a:fld id="{87F0A7AD-B5CC-45E8-BBB3-DBA4C3888C5F}" type="datetimeFigureOut">
              <a:rPr lang="en-US"/>
              <a:pPr>
                <a:defRPr/>
              </a:pPr>
              <a:t>10/7/2025</a:t>
            </a:fld>
            <a:endParaRPr lang="en-GB" dirty="0"/>
          </a:p>
        </p:txBody>
      </p:sp>
      <p:sp>
        <p:nvSpPr>
          <p:cNvPr id="10" name="Footer Placeholder 5"/>
          <p:cNvSpPr>
            <a:spLocks noGrp="1"/>
          </p:cNvSpPr>
          <p:nvPr>
            <p:ph type="ftr" sz="quarter" idx="11"/>
          </p:nvPr>
        </p:nvSpPr>
        <p:spPr/>
        <p:txBody>
          <a:bodyPr/>
          <a:lstStyle>
            <a:lvl1pPr>
              <a:defRPr/>
            </a:lvl1pPr>
          </a:lstStyle>
          <a:p>
            <a:pPr>
              <a:defRPr/>
            </a:pPr>
            <a:endParaRPr lang="en-GB"/>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4A2C0130-F913-48A3-8094-4728FF2CE882}"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17227A2A-6885-4C71-8FCC-F4632C18BC0C}" type="datetimeFigureOut">
              <a:rPr lang="en-US"/>
              <a:pPr>
                <a:defRPr/>
              </a:pPr>
              <a:t>10/7/2025</a:t>
            </a:fld>
            <a:endParaRPr lang="en-GB" dirty="0"/>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E9DD21AA-DC92-4D89-BAF8-F8797BA29D5E}"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D7DDB65E-1C1F-4658-B12B-7B2944D487DE}" type="datetimeFigureOut">
              <a:rPr lang="en-US"/>
              <a:pPr>
                <a:defRPr/>
              </a:pPr>
              <a:t>10/7/2025</a:t>
            </a:fld>
            <a:endParaRPr lang="en-GB" dirty="0"/>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0DA72777-9C28-40E4-AED9-DED112B46AA1}"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fld id="{2A5E415D-47A8-49D8-A192-84B9E590D5CB}" type="datetimeFigureOut">
              <a:rPr lang="en-US"/>
              <a:pPr>
                <a:defRPr/>
              </a:pPr>
              <a:t>10/7/2025</a:t>
            </a:fld>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defRPr>
            </a:lvl1pPr>
          </a:lstStyle>
          <a:p>
            <a:pPr>
              <a:defRPr/>
            </a:pPr>
            <a:fld id="{4328855E-1052-4670-A612-2E26EDA71177}" type="slidenum">
              <a:rPr lang="en-GB"/>
              <a:pPr>
                <a:defRPr/>
              </a:pPr>
              <a:t>‹#›</a:t>
            </a:fld>
            <a:endParaRPr lang="en-GB" dirty="0"/>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grpSp>
    </p:spTree>
  </p:cSld>
  <p:clrMap bg1="lt1" tx1="dk1" bg2="lt2" tx2="dk2" accent1="accent1" accent2="accent2" accent3="accent3" accent4="accent4" accent5="accent5" accent6="accent6" hlink="hlink" folHlink="folHlink"/>
  <p:sldLayoutIdLst>
    <p:sldLayoutId id="2147483756" r:id="rId1"/>
    <p:sldLayoutId id="2147483755" r:id="rId2"/>
    <p:sldLayoutId id="2147483757" r:id="rId3"/>
    <p:sldLayoutId id="2147483754" r:id="rId4"/>
    <p:sldLayoutId id="2147483753" r:id="rId5"/>
    <p:sldLayoutId id="2147483752" r:id="rId6"/>
    <p:sldLayoutId id="2147483751" r:id="rId7"/>
    <p:sldLayoutId id="2147483750" r:id="rId8"/>
    <p:sldLayoutId id="2147483758" r:id="rId9"/>
    <p:sldLayoutId id="2147483749" r:id="rId10"/>
    <p:sldLayoutId id="2147483748"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XpJuh4Jq6sY"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mailto:parents@ghyllgrove.essex.sch.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268760"/>
            <a:ext cx="7851648" cy="4073624"/>
          </a:xfrm>
        </p:spPr>
        <p:txBody>
          <a:bodyPr>
            <a:noAutofit/>
          </a:bodyPr>
          <a:lstStyle/>
          <a:p>
            <a:pPr algn="ctr" eaLnBrk="1" fontAlgn="auto" hangingPunct="1">
              <a:spcAft>
                <a:spcPts val="0"/>
              </a:spcAft>
              <a:defRPr/>
            </a:pPr>
            <a:r>
              <a:rPr lang="en-GB" sz="7500" dirty="0">
                <a:solidFill>
                  <a:srgbClr val="FFFFFF"/>
                </a:solidFill>
              </a:rPr>
              <a:t>Welcome to our  Reception workshop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395536" y="332656"/>
            <a:ext cx="8229600" cy="1143000"/>
          </a:xfrm>
        </p:spPr>
        <p:txBody>
          <a:bodyPr/>
          <a:lstStyle/>
          <a:p>
            <a:pPr algn="ctr" eaLnBrk="1" hangingPunct="1">
              <a:defRPr/>
            </a:pPr>
            <a:r>
              <a:rPr lang="en-GB" sz="5400" dirty="0">
                <a:solidFill>
                  <a:schemeClr val="tx1"/>
                </a:solidFill>
                <a:effectLst>
                  <a:outerShdw blurRad="38100" dist="38100" dir="2700000" algn="tl">
                    <a:srgbClr val="C0C0C0"/>
                  </a:outerShdw>
                </a:effectLst>
                <a:sym typeface="Comic Sans MS" pitchFamily="66" charset="0"/>
              </a:rPr>
              <a:t>Important Information</a:t>
            </a:r>
          </a:p>
        </p:txBody>
      </p:sp>
      <p:sp>
        <p:nvSpPr>
          <p:cNvPr id="18434" name="Content Placeholder 2"/>
          <p:cNvSpPr>
            <a:spLocks noGrp="1"/>
          </p:cNvSpPr>
          <p:nvPr>
            <p:ph idx="1"/>
          </p:nvPr>
        </p:nvSpPr>
        <p:spPr>
          <a:xfrm>
            <a:off x="0" y="1340768"/>
            <a:ext cx="9144000" cy="5517232"/>
          </a:xfrm>
        </p:spPr>
        <p:txBody>
          <a:bodyPr/>
          <a:lstStyle/>
          <a:p>
            <a:r>
              <a:rPr lang="en-US" sz="2500" dirty="0">
                <a:solidFill>
                  <a:srgbClr val="FF0000"/>
                </a:solidFill>
                <a:latin typeface="Arial" panose="020B0604020202020204" pitchFamily="34" charset="0"/>
                <a:cs typeface="Arial" panose="020B0604020202020204" pitchFamily="34" charset="0"/>
                <a:sym typeface="Comic Sans MS" pitchFamily="66" charset="0"/>
              </a:rPr>
              <a:t>Reading Books: </a:t>
            </a:r>
            <a:r>
              <a:rPr lang="en-US" sz="2500" dirty="0">
                <a:latin typeface="Arial" panose="020B0604020202020204" pitchFamily="34" charset="0"/>
                <a:cs typeface="Arial" panose="020B0604020202020204" pitchFamily="34" charset="0"/>
                <a:sym typeface="Comic Sans MS" pitchFamily="66" charset="0"/>
              </a:rPr>
              <a:t>These are changed weekly. Please see the guidance sheet for additional activities to support reading at home. Children are currently given a share book to be read to at home. Once the children have learnt more sounds they will bring home a book to try and read themselves.</a:t>
            </a:r>
          </a:p>
          <a:p>
            <a:r>
              <a:rPr lang="en-US" sz="2500" dirty="0">
                <a:latin typeface="Arial" panose="020B0604020202020204" pitchFamily="34" charset="0"/>
                <a:cs typeface="Arial" panose="020B0604020202020204" pitchFamily="34" charset="0"/>
                <a:sym typeface="Comic Sans MS" pitchFamily="66" charset="0"/>
              </a:rPr>
              <a:t>Leave share books and home school diaries in book bags. Book bags to be in school everyday.</a:t>
            </a:r>
          </a:p>
          <a:p>
            <a:r>
              <a:rPr lang="en-US" sz="2500" dirty="0">
                <a:latin typeface="Arial" panose="020B0604020202020204" pitchFamily="34" charset="0"/>
                <a:cs typeface="Arial" panose="020B0604020202020204" pitchFamily="34" charset="0"/>
                <a:sym typeface="Comic Sans MS" pitchFamily="66" charset="0"/>
              </a:rPr>
              <a:t>Children will bring home a certificate for reading milestones (e.g. 25, 50, 75, 100). This is tracked on class and school displays.</a:t>
            </a:r>
          </a:p>
          <a:p>
            <a:r>
              <a:rPr lang="en-US" sz="2500" b="1" u="sng" dirty="0">
                <a:latin typeface="Arial" panose="020B0604020202020204" pitchFamily="34" charset="0"/>
                <a:cs typeface="Arial" panose="020B0604020202020204" pitchFamily="34" charset="0"/>
                <a:sym typeface="Comic Sans MS" pitchFamily="66" charset="0"/>
              </a:rPr>
              <a:t>Ensure clothes and footwear are labelled.</a:t>
            </a:r>
          </a:p>
          <a:p>
            <a:r>
              <a:rPr lang="en-US" sz="2500" dirty="0">
                <a:latin typeface="Arial" panose="020B0604020202020204" pitchFamily="34" charset="0"/>
                <a:cs typeface="Arial" panose="020B0604020202020204" pitchFamily="34" charset="0"/>
                <a:sym typeface="Comic Sans MS" pitchFamily="66" charset="0"/>
              </a:rPr>
              <a:t>Talk through lunch choices with your child before the start of the day.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457200" y="206867"/>
            <a:ext cx="8229600" cy="1143000"/>
          </a:xfrm>
        </p:spPr>
        <p:txBody>
          <a:bodyPr/>
          <a:lstStyle/>
          <a:p>
            <a:pPr algn="ctr" eaLnBrk="1" hangingPunct="1">
              <a:defRPr/>
            </a:pPr>
            <a:r>
              <a:rPr lang="en-GB" sz="5400" dirty="0">
                <a:solidFill>
                  <a:schemeClr val="tx1"/>
                </a:solidFill>
                <a:effectLst>
                  <a:outerShdw blurRad="38100" dist="38100" dir="2700000" algn="tl">
                    <a:srgbClr val="C0C0C0"/>
                  </a:outerShdw>
                </a:effectLst>
                <a:sym typeface="Comic Sans MS" pitchFamily="66" charset="0"/>
              </a:rPr>
              <a:t>Important Information</a:t>
            </a:r>
          </a:p>
        </p:txBody>
      </p:sp>
      <p:sp>
        <p:nvSpPr>
          <p:cNvPr id="18434" name="Content Placeholder 2"/>
          <p:cNvSpPr>
            <a:spLocks noGrp="1"/>
          </p:cNvSpPr>
          <p:nvPr>
            <p:ph idx="1"/>
          </p:nvPr>
        </p:nvSpPr>
        <p:spPr>
          <a:xfrm>
            <a:off x="0" y="1349866"/>
            <a:ext cx="9144000" cy="5508133"/>
          </a:xfrm>
        </p:spPr>
        <p:txBody>
          <a:bodyPr/>
          <a:lstStyle/>
          <a:p>
            <a:r>
              <a:rPr lang="en-US" dirty="0">
                <a:latin typeface="Arial" panose="020B0604020202020204" pitchFamily="34" charset="0"/>
                <a:cs typeface="Arial" panose="020B0604020202020204" pitchFamily="34" charset="0"/>
                <a:sym typeface="Comic Sans MS" pitchFamily="66" charset="0"/>
              </a:rPr>
              <a:t>Ensure the office have an updated list of contact numbers</a:t>
            </a:r>
          </a:p>
          <a:p>
            <a:r>
              <a:rPr lang="en-US" dirty="0">
                <a:latin typeface="Arial" panose="020B0604020202020204" pitchFamily="34" charset="0"/>
                <a:cs typeface="Arial" panose="020B0604020202020204" pitchFamily="34" charset="0"/>
                <a:sym typeface="Comic Sans MS" pitchFamily="66" charset="0"/>
              </a:rPr>
              <a:t>If someone different is collecting your child, we must be informed and that person must bring ID if they are unknown to staff.</a:t>
            </a:r>
          </a:p>
          <a:p>
            <a:r>
              <a:rPr lang="en-US" dirty="0">
                <a:latin typeface="Arial" panose="020B0604020202020204" pitchFamily="34" charset="0"/>
                <a:cs typeface="Arial" panose="020B0604020202020204" pitchFamily="34" charset="0"/>
                <a:sym typeface="Comic Sans MS" pitchFamily="66" charset="0"/>
              </a:rPr>
              <a:t>The school office must also be notified if your child is attending an appointment during school time and of any absences. Proof of appointment must be provided.</a:t>
            </a:r>
          </a:p>
          <a:p>
            <a:pPr marL="0" indent="0" algn="ctr">
              <a:buNone/>
            </a:pPr>
            <a:r>
              <a:rPr lang="en-US" dirty="0">
                <a:latin typeface="Arial" panose="020B0604020202020204" pitchFamily="34" charset="0"/>
                <a:cs typeface="Arial" panose="020B0604020202020204" pitchFamily="34" charset="0"/>
                <a:sym typeface="Comic Sans MS" pitchFamily="66" charset="0"/>
              </a:rPr>
              <a:t>*There is a 48 hour rule with sickness* </a:t>
            </a:r>
          </a:p>
          <a:p>
            <a:r>
              <a:rPr lang="en-US" dirty="0">
                <a:latin typeface="Arial" panose="020B0604020202020204" pitchFamily="34" charset="0"/>
                <a:cs typeface="Arial" panose="020B0604020202020204" pitchFamily="34" charset="0"/>
                <a:sym typeface="Comic Sans MS" pitchFamily="66" charset="0"/>
              </a:rPr>
              <a:t>Please let us know if your child has come into contact with childhood illnesses such as chicken pox.</a:t>
            </a:r>
          </a:p>
        </p:txBody>
      </p:sp>
    </p:spTree>
    <p:extLst>
      <p:ext uri="{BB962C8B-B14F-4D97-AF65-F5344CB8AC3E}">
        <p14:creationId xmlns:p14="http://schemas.microsoft.com/office/powerpoint/2010/main" val="3120142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sz="5400" dirty="0">
                <a:solidFill>
                  <a:schemeClr val="tx1"/>
                </a:solidFill>
                <a:effectLst>
                  <a:outerShdw blurRad="38100" dist="38100" dir="2700000" algn="tl">
                    <a:srgbClr val="C0C0C0"/>
                  </a:outerShdw>
                </a:effectLst>
                <a:sym typeface="Comic Sans MS" pitchFamily="66" charset="0"/>
              </a:rPr>
              <a:t>Important Information</a:t>
            </a:r>
            <a:endParaRPr lang="en-GB" dirty="0"/>
          </a:p>
        </p:txBody>
      </p:sp>
      <p:sp>
        <p:nvSpPr>
          <p:cNvPr id="3" name="Content Placeholder 2"/>
          <p:cNvSpPr>
            <a:spLocks noGrp="1"/>
          </p:cNvSpPr>
          <p:nvPr>
            <p:ph idx="1"/>
          </p:nvPr>
        </p:nvSpPr>
        <p:spPr>
          <a:xfrm>
            <a:off x="30516" y="1340768"/>
            <a:ext cx="9113484" cy="5517232"/>
          </a:xfrm>
        </p:spPr>
        <p:txBody>
          <a:bodyPr/>
          <a:lstStyle/>
          <a:p>
            <a:pPr algn="ctr"/>
            <a:r>
              <a:rPr lang="en-US" dirty="0">
                <a:solidFill>
                  <a:srgbClr val="FF0000"/>
                </a:solidFill>
                <a:latin typeface="Arial" panose="020B0604020202020204" pitchFamily="34" charset="0"/>
                <a:cs typeface="Arial" panose="020B0604020202020204" pitchFamily="34" charset="0"/>
                <a:sym typeface="Comic Sans MS" pitchFamily="66" charset="0"/>
              </a:rPr>
              <a:t>PE – Tuesday and Fridays</a:t>
            </a:r>
          </a:p>
          <a:p>
            <a:pPr marL="0" indent="0" algn="ctr">
              <a:buNone/>
            </a:pPr>
            <a:r>
              <a:rPr lang="en-US" dirty="0">
                <a:latin typeface="Arial" panose="020B0604020202020204" pitchFamily="34" charset="0"/>
                <a:cs typeface="Arial" panose="020B0604020202020204" pitchFamily="34" charset="0"/>
                <a:sym typeface="Comic Sans MS" pitchFamily="66" charset="0"/>
              </a:rPr>
              <a:t>Please ensure your child has a full kit in school before half term. Please make sure all clothing is named. </a:t>
            </a:r>
            <a:r>
              <a:rPr lang="en-US" b="1" dirty="0">
                <a:latin typeface="Arial" panose="020B0604020202020204" pitchFamily="34" charset="0"/>
                <a:cs typeface="Arial" panose="020B0604020202020204" pitchFamily="34" charset="0"/>
                <a:sym typeface="Comic Sans MS" pitchFamily="66" charset="0"/>
              </a:rPr>
              <a:t>No earrings to be worn</a:t>
            </a:r>
            <a:r>
              <a:rPr lang="en-US" dirty="0">
                <a:latin typeface="Arial" panose="020B0604020202020204" pitchFamily="34" charset="0"/>
                <a:cs typeface="Arial" panose="020B0604020202020204" pitchFamily="34" charset="0"/>
                <a:sym typeface="Comic Sans MS" pitchFamily="66" charset="0"/>
              </a:rPr>
              <a:t> and hair should be tied back. </a:t>
            </a:r>
          </a:p>
          <a:p>
            <a:r>
              <a:rPr lang="en-GB" b="1" u="sng" dirty="0">
                <a:latin typeface="Arial" panose="020B0604020202020204" pitchFamily="34" charset="0"/>
                <a:cs typeface="Arial" panose="020B0604020202020204" pitchFamily="34" charset="0"/>
              </a:rPr>
              <a:t>Additional items required:</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Wellies</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Spare change of clothes – including underwear and socks.</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Book bag everyday – Please check this for letters daily.</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Return the reading book and reading record daily.</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All items to have names written in them.</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Water bottles – named and where possible – plain water.</a:t>
            </a: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9795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sz="5400" dirty="0">
                <a:solidFill>
                  <a:schemeClr val="tx1"/>
                </a:solidFill>
                <a:effectLst>
                  <a:outerShdw blurRad="38100" dist="38100" dir="2700000" algn="tl">
                    <a:srgbClr val="C0C0C0"/>
                  </a:outerShdw>
                </a:effectLst>
                <a:sym typeface="Comic Sans MS" pitchFamily="66" charset="0"/>
              </a:rPr>
              <a:t>Important Information</a:t>
            </a:r>
            <a:endParaRPr lang="en-GB" dirty="0"/>
          </a:p>
        </p:txBody>
      </p:sp>
      <p:sp>
        <p:nvSpPr>
          <p:cNvPr id="3" name="Content Placeholder 2"/>
          <p:cNvSpPr>
            <a:spLocks noGrp="1"/>
          </p:cNvSpPr>
          <p:nvPr>
            <p:ph idx="1"/>
          </p:nvPr>
        </p:nvSpPr>
        <p:spPr>
          <a:xfrm>
            <a:off x="30516" y="1340768"/>
            <a:ext cx="9113484" cy="5517232"/>
          </a:xfrm>
        </p:spPr>
        <p:txBody>
          <a:bodyPr/>
          <a:lstStyle/>
          <a:p>
            <a:pPr marL="0" indent="0" algn="ctr">
              <a:buNone/>
            </a:pPr>
            <a:r>
              <a:rPr lang="en-GB" dirty="0">
                <a:latin typeface="Arial" panose="020B0604020202020204" pitchFamily="34" charset="0"/>
                <a:cs typeface="Arial" panose="020B0604020202020204" pitchFamily="34" charset="0"/>
              </a:rPr>
              <a:t>After October half term, the children will walk through the main pupil entrance on the Key Stage One playground independently. There will be a member of EYFS staff on the playground everyday if you need to speak to someone or pass on a message.</a:t>
            </a:r>
          </a:p>
          <a:p>
            <a:pPr marL="0" indent="0" algn="ctr">
              <a:buNone/>
            </a:pPr>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Class teachers will be waiting at the classroom doors for the children.</a:t>
            </a:r>
          </a:p>
          <a:p>
            <a:pPr marL="0" indent="0" algn="ctr">
              <a:buNone/>
            </a:pPr>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We ask that children walk through the doors independently, so that the main pupil entrance isn’t blocked. </a:t>
            </a:r>
          </a:p>
          <a:p>
            <a:pPr marL="0" indent="0" algn="ctr">
              <a:buNone/>
            </a:pPr>
            <a:r>
              <a:rPr lang="en-GB" dirty="0">
                <a:latin typeface="Arial" panose="020B0604020202020204" pitchFamily="34" charset="0"/>
                <a:cs typeface="Arial" panose="020B0604020202020204" pitchFamily="34" charset="0"/>
              </a:rPr>
              <a:t>We politely ask all parents to wait behind the red line.</a:t>
            </a:r>
          </a:p>
        </p:txBody>
      </p:sp>
    </p:spTree>
    <p:extLst>
      <p:ext uri="{BB962C8B-B14F-4D97-AF65-F5344CB8AC3E}">
        <p14:creationId xmlns:p14="http://schemas.microsoft.com/office/powerpoint/2010/main" val="737945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sz="5400" dirty="0">
                <a:solidFill>
                  <a:schemeClr val="tx1"/>
                </a:solidFill>
                <a:effectLst>
                  <a:outerShdw blurRad="38100" dist="38100" dir="2700000" algn="tl">
                    <a:srgbClr val="C0C0C0"/>
                  </a:outerShdw>
                </a:effectLst>
                <a:sym typeface="Comic Sans MS" pitchFamily="66" charset="0"/>
              </a:rPr>
              <a:t>Important Information</a:t>
            </a:r>
            <a:endParaRPr lang="en-GB" dirty="0"/>
          </a:p>
        </p:txBody>
      </p:sp>
      <p:sp>
        <p:nvSpPr>
          <p:cNvPr id="3" name="Content Placeholder 2"/>
          <p:cNvSpPr>
            <a:spLocks noGrp="1"/>
          </p:cNvSpPr>
          <p:nvPr>
            <p:ph idx="1"/>
          </p:nvPr>
        </p:nvSpPr>
        <p:spPr>
          <a:xfrm>
            <a:off x="30516" y="1340768"/>
            <a:ext cx="9113484" cy="5517232"/>
          </a:xfrm>
        </p:spPr>
        <p:txBody>
          <a:bodyPr/>
          <a:lstStyle/>
          <a:p>
            <a:pPr marL="0" indent="0" algn="ctr">
              <a:buNone/>
            </a:pPr>
            <a:r>
              <a:rPr lang="en-GB" dirty="0">
                <a:latin typeface="Arial" panose="020B0604020202020204" pitchFamily="34" charset="0"/>
                <a:cs typeface="Arial" panose="020B0604020202020204" pitchFamily="34" charset="0"/>
              </a:rPr>
              <a:t>Our Behaviour System:</a:t>
            </a:r>
          </a:p>
          <a:p>
            <a:pPr marL="0" indent="0" algn="ctr">
              <a:buNone/>
            </a:pPr>
            <a:r>
              <a:rPr lang="en-GB" i="1" dirty="0">
                <a:latin typeface="Arial" panose="020B0604020202020204" pitchFamily="34" charset="0"/>
                <a:cs typeface="Arial" panose="020B0604020202020204" pitchFamily="34" charset="0"/>
              </a:rPr>
              <a:t>Staying on Green, Going for Gold!</a:t>
            </a:r>
          </a:p>
          <a:p>
            <a:r>
              <a:rPr lang="en-GB" dirty="0">
                <a:latin typeface="Arial" panose="020B0604020202020204" pitchFamily="34" charset="0"/>
                <a:cs typeface="Arial" panose="020B0604020202020204" pitchFamily="34" charset="0"/>
              </a:rPr>
              <a:t>All children start everyday on green. They will stay on green for example by showing a good learning attitude, listening to adults, being a good friend, working hard etc.</a:t>
            </a:r>
          </a:p>
          <a:p>
            <a:r>
              <a:rPr lang="en-GB" dirty="0">
                <a:latin typeface="Arial" panose="020B0604020202020204" pitchFamily="34" charset="0"/>
                <a:cs typeface="Arial" panose="020B0604020202020204" pitchFamily="34" charset="0"/>
              </a:rPr>
              <a:t>Children also have the opportunity to move onto bronze, silver and gold. For bronze and silver level children will receive a sticker and for gold children will be sent to a senior member of staff to receive a sticker and certificate. They will receive their certificate in a weekly celebration assembly. </a:t>
            </a:r>
          </a:p>
          <a:p>
            <a:endParaRPr lang="en-GB" dirty="0">
              <a:latin typeface="Arial" panose="020B0604020202020204" pitchFamily="34" charset="0"/>
              <a:cs typeface="Arial" panose="020B0604020202020204" pitchFamily="34" charset="0"/>
            </a:endParaRPr>
          </a:p>
          <a:p>
            <a:pPr marL="0" indent="0">
              <a:buNone/>
            </a:pP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9722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sz="5400" dirty="0">
                <a:solidFill>
                  <a:schemeClr val="tx1"/>
                </a:solidFill>
                <a:effectLst>
                  <a:outerShdw blurRad="38100" dist="38100" dir="2700000" algn="tl">
                    <a:srgbClr val="C0C0C0"/>
                  </a:outerShdw>
                </a:effectLst>
                <a:sym typeface="Comic Sans MS" pitchFamily="66" charset="0"/>
              </a:rPr>
              <a:t>Important Information</a:t>
            </a:r>
            <a:endParaRPr lang="en-GB" dirty="0"/>
          </a:p>
        </p:txBody>
      </p:sp>
      <p:sp>
        <p:nvSpPr>
          <p:cNvPr id="3" name="Content Placeholder 2"/>
          <p:cNvSpPr>
            <a:spLocks noGrp="1"/>
          </p:cNvSpPr>
          <p:nvPr>
            <p:ph idx="1"/>
          </p:nvPr>
        </p:nvSpPr>
        <p:spPr>
          <a:xfrm>
            <a:off x="30516" y="1340768"/>
            <a:ext cx="9113484" cy="5517232"/>
          </a:xfrm>
        </p:spPr>
        <p:txBody>
          <a:bodyPr/>
          <a:lstStyle/>
          <a:p>
            <a:pPr marL="0" indent="0" algn="ctr">
              <a:buNone/>
            </a:pPr>
            <a:r>
              <a:rPr lang="en-GB" dirty="0">
                <a:latin typeface="Arial" panose="020B0604020202020204" pitchFamily="34" charset="0"/>
                <a:cs typeface="Arial" panose="020B0604020202020204" pitchFamily="34" charset="0"/>
              </a:rPr>
              <a:t>Our Behaviour System:</a:t>
            </a:r>
          </a:p>
          <a:p>
            <a:pPr marL="0" indent="0" algn="ctr">
              <a:buNone/>
            </a:pPr>
            <a:r>
              <a:rPr lang="en-GB" i="1" dirty="0">
                <a:latin typeface="Arial" panose="020B0604020202020204" pitchFamily="34" charset="0"/>
                <a:cs typeface="Arial" panose="020B0604020202020204" pitchFamily="34" charset="0"/>
              </a:rPr>
              <a:t>Staying on Green, Going for Gold!</a:t>
            </a:r>
          </a:p>
          <a:p>
            <a:r>
              <a:rPr lang="en-GB" dirty="0">
                <a:latin typeface="Arial" panose="020B0604020202020204" pitchFamily="34" charset="0"/>
                <a:cs typeface="Arial" panose="020B0604020202020204" pitchFamily="34" charset="0"/>
              </a:rPr>
              <a:t>If your child does one of the following they will come ‘out of green’ and need to work their way back to the green traffic light:</a:t>
            </a:r>
          </a:p>
          <a:p>
            <a:r>
              <a:rPr lang="en-GB" dirty="0">
                <a:latin typeface="Arial" panose="020B0604020202020204" pitchFamily="34" charset="0"/>
                <a:cs typeface="Arial" panose="020B0604020202020204" pitchFamily="34" charset="0"/>
              </a:rPr>
              <a:t>Wasting learning time</a:t>
            </a:r>
          </a:p>
          <a:p>
            <a:r>
              <a:rPr lang="en-GB" dirty="0">
                <a:latin typeface="Arial" panose="020B0604020202020204" pitchFamily="34" charset="0"/>
                <a:cs typeface="Arial" panose="020B0604020202020204" pitchFamily="34" charset="0"/>
              </a:rPr>
              <a:t>Talking while the adult is talking </a:t>
            </a:r>
          </a:p>
          <a:p>
            <a:r>
              <a:rPr lang="en-GB" dirty="0">
                <a:latin typeface="Arial" panose="020B0604020202020204" pitchFamily="34" charset="0"/>
                <a:cs typeface="Arial" panose="020B0604020202020204" pitchFamily="34" charset="0"/>
              </a:rPr>
              <a:t>Distracting other children </a:t>
            </a:r>
          </a:p>
          <a:p>
            <a:r>
              <a:rPr lang="en-GB" dirty="0">
                <a:latin typeface="Arial" panose="020B0604020202020204" pitchFamily="34" charset="0"/>
                <a:cs typeface="Arial" panose="020B0604020202020204" pitchFamily="34" charset="0"/>
              </a:rPr>
              <a:t>Not following instructions etc.</a:t>
            </a:r>
          </a:p>
          <a:p>
            <a:r>
              <a:rPr lang="en-GB" dirty="0">
                <a:latin typeface="Arial" panose="020B0604020202020204" pitchFamily="34" charset="0"/>
                <a:cs typeface="Arial" panose="020B0604020202020204" pitchFamily="34" charset="0"/>
              </a:rPr>
              <a:t>Not making a good choice in class or at lunchtime.</a:t>
            </a:r>
          </a:p>
          <a:p>
            <a:r>
              <a:rPr lang="en-GB" dirty="0">
                <a:latin typeface="Arial" panose="020B0604020202020204" pitchFamily="34" charset="0"/>
                <a:cs typeface="Arial" panose="020B0604020202020204" pitchFamily="34" charset="0"/>
              </a:rPr>
              <a:t>Not listening during carpet time</a:t>
            </a:r>
          </a:p>
          <a:p>
            <a:endParaRPr lang="en-GB" dirty="0">
              <a:latin typeface="Arial" panose="020B0604020202020204" pitchFamily="34" charset="0"/>
              <a:cs typeface="Arial" panose="020B0604020202020204" pitchFamily="34" charset="0"/>
            </a:endParaRPr>
          </a:p>
          <a:p>
            <a:pPr marL="0" indent="0">
              <a:buNone/>
            </a:pP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9786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sz="5400" dirty="0">
                <a:solidFill>
                  <a:schemeClr val="tx1"/>
                </a:solidFill>
                <a:effectLst>
                  <a:outerShdw blurRad="38100" dist="38100" dir="2700000" algn="tl">
                    <a:srgbClr val="C0C0C0"/>
                  </a:outerShdw>
                </a:effectLst>
                <a:sym typeface="Comic Sans MS" pitchFamily="66" charset="0"/>
              </a:rPr>
              <a:t>Important Information</a:t>
            </a:r>
            <a:endParaRPr lang="en-GB" dirty="0"/>
          </a:p>
        </p:txBody>
      </p:sp>
      <p:sp>
        <p:nvSpPr>
          <p:cNvPr id="3" name="Content Placeholder 2"/>
          <p:cNvSpPr>
            <a:spLocks noGrp="1"/>
          </p:cNvSpPr>
          <p:nvPr>
            <p:ph idx="1"/>
          </p:nvPr>
        </p:nvSpPr>
        <p:spPr>
          <a:xfrm>
            <a:off x="30516" y="1340768"/>
            <a:ext cx="9113484" cy="5517232"/>
          </a:xfrm>
        </p:spPr>
        <p:txBody>
          <a:bodyPr/>
          <a:lstStyle/>
          <a:p>
            <a:pPr marL="0" indent="0" algn="ctr">
              <a:buNone/>
            </a:pPr>
            <a:r>
              <a:rPr lang="en-GB" dirty="0">
                <a:latin typeface="Arial" panose="020B0604020202020204" pitchFamily="34" charset="0"/>
                <a:cs typeface="Arial" panose="020B0604020202020204" pitchFamily="34" charset="0"/>
              </a:rPr>
              <a:t>Our Behaviour System:</a:t>
            </a:r>
          </a:p>
          <a:p>
            <a:pPr marL="0" indent="0" algn="ctr">
              <a:buNone/>
            </a:pPr>
            <a:r>
              <a:rPr lang="en-GB" i="1" dirty="0">
                <a:latin typeface="Arial" panose="020B0604020202020204" pitchFamily="34" charset="0"/>
                <a:cs typeface="Arial" panose="020B0604020202020204" pitchFamily="34" charset="0"/>
              </a:rPr>
              <a:t>Staying on Green, Going for Gold!</a:t>
            </a:r>
          </a:p>
          <a:p>
            <a:pPr marL="0" indent="0" algn="ctr">
              <a:buNone/>
            </a:pPr>
            <a:r>
              <a:rPr lang="en-GB" sz="2800" b="1" u="sng" dirty="0">
                <a:latin typeface="Arial" panose="020B0604020202020204" pitchFamily="34" charset="0"/>
                <a:cs typeface="Arial" panose="020B0604020202020204" pitchFamily="34" charset="0"/>
              </a:rPr>
              <a:t>Amber</a:t>
            </a:r>
          </a:p>
          <a:p>
            <a:r>
              <a:rPr lang="en-GB" dirty="0">
                <a:latin typeface="Arial" panose="020B0604020202020204" pitchFamily="34" charset="0"/>
                <a:cs typeface="Arial" panose="020B0604020202020204" pitchFamily="34" charset="0"/>
              </a:rPr>
              <a:t>A child may get moved to amber if they have shown persistent get back to green behaviours. </a:t>
            </a:r>
          </a:p>
          <a:p>
            <a:r>
              <a:rPr lang="en-GB" dirty="0">
                <a:latin typeface="Arial" panose="020B0604020202020204" pitchFamily="34" charset="0"/>
                <a:cs typeface="Arial" panose="020B0604020202020204" pitchFamily="34" charset="0"/>
              </a:rPr>
              <a:t>They may have shown one of the following behaviours- Verbally hurting another child, being rude to adults, lying, play fighting etc. </a:t>
            </a:r>
          </a:p>
          <a:p>
            <a:r>
              <a:rPr lang="en-GB" dirty="0">
                <a:latin typeface="Arial" panose="020B0604020202020204" pitchFamily="34" charset="0"/>
                <a:cs typeface="Arial" panose="020B0604020202020204" pitchFamily="34" charset="0"/>
              </a:rPr>
              <a:t>Your child may have had a consequence along with the amber e.g. time out, loss of playtime. </a:t>
            </a: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4207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ctr"/>
            <a:r>
              <a:rPr lang="en-GB" sz="5400" dirty="0">
                <a:solidFill>
                  <a:schemeClr val="tx1"/>
                </a:solidFill>
                <a:effectLst>
                  <a:outerShdw blurRad="38100" dist="38100" dir="2700000" algn="tl">
                    <a:srgbClr val="C0C0C0"/>
                  </a:outerShdw>
                </a:effectLst>
                <a:sym typeface="Comic Sans MS" pitchFamily="66" charset="0"/>
              </a:rPr>
              <a:t>Important Information</a:t>
            </a:r>
            <a:endParaRPr lang="en-GB" dirty="0"/>
          </a:p>
        </p:txBody>
      </p:sp>
      <p:sp>
        <p:nvSpPr>
          <p:cNvPr id="3" name="Content Placeholder 2"/>
          <p:cNvSpPr>
            <a:spLocks noGrp="1"/>
          </p:cNvSpPr>
          <p:nvPr>
            <p:ph idx="1"/>
          </p:nvPr>
        </p:nvSpPr>
        <p:spPr>
          <a:xfrm>
            <a:off x="30516" y="1340768"/>
            <a:ext cx="9113484" cy="5517232"/>
          </a:xfrm>
        </p:spPr>
        <p:txBody>
          <a:bodyPr/>
          <a:lstStyle/>
          <a:p>
            <a:pPr marL="0" indent="0" algn="ctr">
              <a:buNone/>
            </a:pPr>
            <a:r>
              <a:rPr lang="en-GB" dirty="0">
                <a:latin typeface="Arial" panose="020B0604020202020204" pitchFamily="34" charset="0"/>
                <a:cs typeface="Arial" panose="020B0604020202020204" pitchFamily="34" charset="0"/>
              </a:rPr>
              <a:t>Our Behaviour System:</a:t>
            </a:r>
          </a:p>
          <a:p>
            <a:pPr marL="0" indent="0" algn="ctr">
              <a:buNone/>
            </a:pPr>
            <a:r>
              <a:rPr lang="en-GB" i="1" dirty="0">
                <a:latin typeface="Arial" panose="020B0604020202020204" pitchFamily="34" charset="0"/>
                <a:cs typeface="Arial" panose="020B0604020202020204" pitchFamily="34" charset="0"/>
              </a:rPr>
              <a:t>Staying on Green, Going for Gold!</a:t>
            </a:r>
          </a:p>
          <a:p>
            <a:pPr marL="0" indent="0" algn="ctr">
              <a:buNone/>
            </a:pPr>
            <a:r>
              <a:rPr lang="en-GB" sz="2800" b="1" u="sng" dirty="0">
                <a:latin typeface="Arial" panose="020B0604020202020204" pitchFamily="34" charset="0"/>
                <a:cs typeface="Arial" panose="020B0604020202020204" pitchFamily="34" charset="0"/>
              </a:rPr>
              <a:t>Red</a:t>
            </a:r>
          </a:p>
          <a:p>
            <a:r>
              <a:rPr lang="en-GB" dirty="0">
                <a:latin typeface="Arial" panose="020B0604020202020204" pitchFamily="34" charset="0"/>
                <a:cs typeface="Arial" panose="020B0604020202020204" pitchFamily="34" charset="0"/>
              </a:rPr>
              <a:t>If a child has persistent amber behaviours they will be moved onto the red stage. </a:t>
            </a:r>
          </a:p>
          <a:p>
            <a:r>
              <a:rPr lang="en-GB" dirty="0">
                <a:latin typeface="Arial" panose="020B0604020202020204" pitchFamily="34" charset="0"/>
                <a:cs typeface="Arial" panose="020B0604020202020204" pitchFamily="34" charset="0"/>
              </a:rPr>
              <a:t>Examples of these may include- physically hurting another child, throwing objects, violence, swearing, etc.</a:t>
            </a:r>
          </a:p>
          <a:p>
            <a:r>
              <a:rPr lang="en-GB" dirty="0">
                <a:latin typeface="Arial" panose="020B0604020202020204" pitchFamily="34" charset="0"/>
                <a:cs typeface="Arial" panose="020B0604020202020204" pitchFamily="34" charset="0"/>
              </a:rPr>
              <a:t>The child will be spoken to by a senior member of staff. You will receive a phone call home to inform you that your child is on red and why they are on this level. </a:t>
            </a:r>
          </a:p>
          <a:p>
            <a:endParaRPr lang="en-GB" dirty="0">
              <a:latin typeface="Arial" panose="020B0604020202020204" pitchFamily="34" charset="0"/>
              <a:cs typeface="Arial" panose="020B0604020202020204" pitchFamily="34" charset="0"/>
            </a:endParaRPr>
          </a:p>
          <a:p>
            <a:pPr marL="0" indent="0">
              <a:buNone/>
            </a:pP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1543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1080120"/>
          </a:xfrm>
        </p:spPr>
        <p:txBody>
          <a:bodyPr/>
          <a:lstStyle/>
          <a:p>
            <a:pPr algn="ctr"/>
            <a:r>
              <a:rPr lang="en-GB" sz="4800" dirty="0">
                <a:solidFill>
                  <a:schemeClr val="tx1"/>
                </a:solidFill>
                <a:effectLst>
                  <a:outerShdw blurRad="38100" dist="38100" dir="2700000" algn="tl">
                    <a:srgbClr val="000000">
                      <a:alpha val="43137"/>
                    </a:srgbClr>
                  </a:outerShdw>
                </a:effectLst>
              </a:rPr>
              <a:t>Ten Town</a:t>
            </a:r>
            <a:endParaRPr lang="en-GB" dirty="0"/>
          </a:p>
        </p:txBody>
      </p:sp>
      <p:pic>
        <p:nvPicPr>
          <p:cNvPr id="4" name="Content Placeholder 3" descr="https://www.tentown.co.uk/_images/_cms/images/parents-info.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12097" y="5301208"/>
            <a:ext cx="2808312" cy="1440160"/>
          </a:xfrm>
          <a:prstGeom prst="rect">
            <a:avLst/>
          </a:prstGeom>
          <a:noFill/>
          <a:ln>
            <a:noFill/>
          </a:ln>
        </p:spPr>
      </p:pic>
      <p:pic>
        <p:nvPicPr>
          <p:cNvPr id="5" name="Content Placeholder 3" descr="https://www.tentown.co.uk/_images/_cms/images/parents-info.jpg"/>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79512" y="836712"/>
            <a:ext cx="2808312" cy="1440160"/>
          </a:xfrm>
          <a:prstGeom prst="rect">
            <a:avLst/>
          </a:prstGeom>
          <a:noFill/>
          <a:ln w="9525">
            <a:noFill/>
            <a:miter lim="800000"/>
            <a:headEnd/>
            <a:tailEnd/>
          </a:ln>
        </p:spPr>
      </p:pic>
      <p:sp>
        <p:nvSpPr>
          <p:cNvPr id="6" name="TextBox 5"/>
          <p:cNvSpPr txBox="1"/>
          <p:nvPr/>
        </p:nvSpPr>
        <p:spPr>
          <a:xfrm>
            <a:off x="323528" y="2420888"/>
            <a:ext cx="8496944" cy="3046988"/>
          </a:xfrm>
          <a:prstGeom prst="rect">
            <a:avLst/>
          </a:prstGeom>
          <a:noFill/>
        </p:spPr>
        <p:txBody>
          <a:bodyPr wrap="square" rtlCol="0">
            <a:spAutoFit/>
          </a:bodyPr>
          <a:lstStyle/>
          <a:p>
            <a:r>
              <a:rPr lang="en-GB" sz="2400" dirty="0"/>
              <a:t>Ten Town is a great way to introduce basic maths concepts to children as young as 3 years old, right through their Early Years and into Year 1.</a:t>
            </a:r>
          </a:p>
          <a:p>
            <a:endParaRPr lang="en-GB" sz="2400" dirty="0"/>
          </a:p>
          <a:p>
            <a:r>
              <a:rPr lang="en-GB" sz="2400" dirty="0"/>
              <a:t>Ten Town provides lots of activities that enable children to use maths in real-life situations. The online games also encourage problem solving, reasoning, counting, patterning and much more!</a:t>
            </a:r>
          </a:p>
        </p:txBody>
      </p:sp>
    </p:spTree>
    <p:extLst>
      <p:ext uri="{BB962C8B-B14F-4D97-AF65-F5344CB8AC3E}">
        <p14:creationId xmlns:p14="http://schemas.microsoft.com/office/powerpoint/2010/main" val="1211270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1080120"/>
          </a:xfrm>
        </p:spPr>
        <p:txBody>
          <a:bodyPr/>
          <a:lstStyle/>
          <a:p>
            <a:pPr algn="ctr"/>
            <a:r>
              <a:rPr lang="en-GB" sz="4800" dirty="0">
                <a:solidFill>
                  <a:schemeClr val="tx1"/>
                </a:solidFill>
                <a:effectLst>
                  <a:outerShdw blurRad="38100" dist="38100" dir="2700000" algn="tl">
                    <a:srgbClr val="000000">
                      <a:alpha val="43137"/>
                    </a:srgbClr>
                  </a:outerShdw>
                </a:effectLst>
              </a:rPr>
              <a:t>Ten Town</a:t>
            </a:r>
            <a:endParaRPr lang="en-GB" dirty="0"/>
          </a:p>
        </p:txBody>
      </p:sp>
      <p:pic>
        <p:nvPicPr>
          <p:cNvPr id="4" name="Content Placeholder 3" descr="https://www.tentown.co.uk/_images/_cms/images/parents-info.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12097" y="5301208"/>
            <a:ext cx="2808312" cy="1440160"/>
          </a:xfrm>
          <a:prstGeom prst="rect">
            <a:avLst/>
          </a:prstGeom>
          <a:noFill/>
          <a:ln>
            <a:noFill/>
          </a:ln>
        </p:spPr>
      </p:pic>
      <p:pic>
        <p:nvPicPr>
          <p:cNvPr id="5" name="Content Placeholder 3" descr="https://www.tentown.co.uk/_images/_cms/images/parents-info.jpg"/>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79512" y="836712"/>
            <a:ext cx="2808312" cy="1440160"/>
          </a:xfrm>
          <a:prstGeom prst="rect">
            <a:avLst/>
          </a:prstGeom>
          <a:noFill/>
          <a:ln w="9525">
            <a:noFill/>
            <a:miter lim="800000"/>
            <a:headEnd/>
            <a:tailEnd/>
          </a:ln>
        </p:spPr>
      </p:pic>
      <p:sp>
        <p:nvSpPr>
          <p:cNvPr id="6" name="TextBox 5"/>
          <p:cNvSpPr txBox="1"/>
          <p:nvPr/>
        </p:nvSpPr>
        <p:spPr>
          <a:xfrm>
            <a:off x="539552" y="2420888"/>
            <a:ext cx="8280920" cy="2677656"/>
          </a:xfrm>
          <a:prstGeom prst="rect">
            <a:avLst/>
          </a:prstGeom>
          <a:noFill/>
        </p:spPr>
        <p:txBody>
          <a:bodyPr wrap="square" rtlCol="0">
            <a:spAutoFit/>
          </a:bodyPr>
          <a:lstStyle/>
          <a:p>
            <a:r>
              <a:rPr lang="en-GB" sz="2400" dirty="0"/>
              <a:t>Children can access Ten Town at home on a laptop, tablet or a phone. Log in details can be found in your child's home school diary. </a:t>
            </a:r>
          </a:p>
          <a:p>
            <a:endParaRPr lang="en-GB" sz="2400" dirty="0"/>
          </a:p>
          <a:p>
            <a:r>
              <a:rPr lang="en-GB" sz="2400" dirty="0"/>
              <a:t>As your child completes the activities on Ten Town, they will receive special stickers/certificates to celebrate their number work!</a:t>
            </a:r>
          </a:p>
        </p:txBody>
      </p:sp>
    </p:spTree>
    <p:extLst>
      <p:ext uri="{BB962C8B-B14F-4D97-AF65-F5344CB8AC3E}">
        <p14:creationId xmlns:p14="http://schemas.microsoft.com/office/powerpoint/2010/main" val="918996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1080120"/>
          </a:xfrm>
        </p:spPr>
        <p:txBody>
          <a:bodyPr/>
          <a:lstStyle/>
          <a:p>
            <a:pPr algn="ctr"/>
            <a:r>
              <a:rPr lang="en-GB" sz="4800" dirty="0">
                <a:solidFill>
                  <a:schemeClr val="tx1"/>
                </a:solidFill>
                <a:effectLst>
                  <a:outerShdw blurRad="38100" dist="38100" dir="2700000" algn="tl">
                    <a:srgbClr val="000000">
                      <a:alpha val="43137"/>
                    </a:srgbClr>
                  </a:outerShdw>
                </a:effectLst>
              </a:rPr>
              <a:t>Ten Town</a:t>
            </a:r>
            <a:endParaRPr lang="en-GB" dirty="0"/>
          </a:p>
        </p:txBody>
      </p:sp>
      <p:pic>
        <p:nvPicPr>
          <p:cNvPr id="4" name="Content Placeholder 3" descr="https://www.tentown.co.uk/_images/_cms/images/parents-info.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12097" y="5301208"/>
            <a:ext cx="2808312" cy="1440160"/>
          </a:xfrm>
          <a:prstGeom prst="rect">
            <a:avLst/>
          </a:prstGeom>
          <a:noFill/>
          <a:ln>
            <a:noFill/>
          </a:ln>
        </p:spPr>
      </p:pic>
      <p:pic>
        <p:nvPicPr>
          <p:cNvPr id="5" name="Content Placeholder 3" descr="https://www.tentown.co.uk/_images/_cms/images/parents-info.jpg"/>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79512" y="836712"/>
            <a:ext cx="2808312" cy="1440160"/>
          </a:xfrm>
          <a:prstGeom prst="rect">
            <a:avLst/>
          </a:prstGeom>
          <a:noFill/>
          <a:ln w="9525">
            <a:noFill/>
            <a:miter lim="800000"/>
            <a:headEnd/>
            <a:tailEnd/>
          </a:ln>
        </p:spPr>
      </p:pic>
      <p:sp>
        <p:nvSpPr>
          <p:cNvPr id="6" name="TextBox 5"/>
          <p:cNvSpPr txBox="1"/>
          <p:nvPr/>
        </p:nvSpPr>
        <p:spPr>
          <a:xfrm>
            <a:off x="323528" y="2420888"/>
            <a:ext cx="8640960" cy="2308324"/>
          </a:xfrm>
          <a:prstGeom prst="rect">
            <a:avLst/>
          </a:prstGeom>
          <a:noFill/>
        </p:spPr>
        <p:txBody>
          <a:bodyPr wrap="square" rtlCol="0">
            <a:spAutoFit/>
          </a:bodyPr>
          <a:lstStyle/>
          <a:p>
            <a:r>
              <a:rPr lang="en-GB" sz="2400" dirty="0"/>
              <a:t>Here is a clip explaining Ten Town Home Access. </a:t>
            </a:r>
          </a:p>
          <a:p>
            <a:endParaRPr lang="en-GB" sz="2400" dirty="0"/>
          </a:p>
          <a:p>
            <a:r>
              <a:rPr lang="en-GB" sz="2400" dirty="0">
                <a:hlinkClick r:id="rId3"/>
              </a:rPr>
              <a:t>https://www.youtube.com/watch?v=XpJuh4Jq6sY</a:t>
            </a:r>
            <a:r>
              <a:rPr lang="en-GB" sz="2400" dirty="0"/>
              <a:t> </a:t>
            </a:r>
          </a:p>
          <a:p>
            <a:endParaRPr lang="en-GB" sz="2400" dirty="0"/>
          </a:p>
          <a:p>
            <a:r>
              <a:rPr lang="en-GB" sz="2400" dirty="0"/>
              <a:t>Your childs’ log in can be found at the front of the Home School Diary.</a:t>
            </a:r>
          </a:p>
        </p:txBody>
      </p:sp>
    </p:spTree>
    <p:extLst>
      <p:ext uri="{BB962C8B-B14F-4D97-AF65-F5344CB8AC3E}">
        <p14:creationId xmlns:p14="http://schemas.microsoft.com/office/powerpoint/2010/main" val="39722214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1080120"/>
          </a:xfrm>
        </p:spPr>
        <p:txBody>
          <a:bodyPr/>
          <a:lstStyle/>
          <a:p>
            <a:pPr algn="ctr"/>
            <a:r>
              <a:rPr lang="en-GB" sz="4800" dirty="0">
                <a:solidFill>
                  <a:schemeClr val="tx1"/>
                </a:solidFill>
                <a:effectLst>
                  <a:outerShdw blurRad="38100" dist="38100" dir="2700000" algn="tl">
                    <a:srgbClr val="000000">
                      <a:alpha val="43137"/>
                    </a:srgbClr>
                  </a:outerShdw>
                </a:effectLst>
              </a:rPr>
              <a:t>Read Write Inc.</a:t>
            </a:r>
            <a:endParaRPr lang="en-GB" dirty="0"/>
          </a:p>
        </p:txBody>
      </p:sp>
      <p:sp>
        <p:nvSpPr>
          <p:cNvPr id="6" name="Rectangle 5">
            <a:extLst>
              <a:ext uri="{FF2B5EF4-FFF2-40B4-BE49-F238E27FC236}">
                <a16:creationId xmlns:a16="http://schemas.microsoft.com/office/drawing/2014/main" id="{26DFE251-2E14-4B15-9994-01B41210EF34}"/>
              </a:ext>
            </a:extLst>
          </p:cNvPr>
          <p:cNvSpPr/>
          <p:nvPr/>
        </p:nvSpPr>
        <p:spPr>
          <a:xfrm>
            <a:off x="107504" y="1556792"/>
            <a:ext cx="9036496" cy="5062924"/>
          </a:xfrm>
          <a:prstGeom prst="rect">
            <a:avLst/>
          </a:prstGeom>
        </p:spPr>
        <p:txBody>
          <a:bodyPr wrap="square">
            <a:spAutoFit/>
          </a:bodyPr>
          <a:lstStyle/>
          <a:p>
            <a:r>
              <a:rPr lang="en-GB" sz="2300" dirty="0"/>
              <a:t>Read, Write Inc is a phonic programme that is taught everyday. The children will learn sounds letters make and then use this knowledge to start reading words. They will also take part in daily letter formation practise which will support their writing.</a:t>
            </a:r>
          </a:p>
          <a:p>
            <a:endParaRPr lang="en-GB" sz="2300" dirty="0"/>
          </a:p>
          <a:p>
            <a:r>
              <a:rPr lang="en-GB" sz="2300" dirty="0"/>
              <a:t>We teach the children simple ways of remembering these sounds and letters. Ask them to show you what these are. </a:t>
            </a:r>
          </a:p>
          <a:p>
            <a:endParaRPr lang="en-GB" sz="2300" dirty="0"/>
          </a:p>
          <a:p>
            <a:r>
              <a:rPr lang="en-GB" sz="2300" dirty="0"/>
              <a:t>The letters we are learning each week will be uploaded to Tapestry along with useful videos.</a:t>
            </a:r>
          </a:p>
          <a:p>
            <a:endParaRPr lang="en-GB" sz="2300" dirty="0"/>
          </a:p>
          <a:p>
            <a:r>
              <a:rPr lang="en-GB" sz="2300" dirty="0"/>
              <a:t>Resources and Information on Read, Write, Inc can be found in your packs.</a:t>
            </a:r>
          </a:p>
          <a:p>
            <a:endParaRPr lang="en-GB" sz="2400" dirty="0"/>
          </a:p>
        </p:txBody>
      </p:sp>
    </p:spTree>
    <p:extLst>
      <p:ext uri="{BB962C8B-B14F-4D97-AF65-F5344CB8AC3E}">
        <p14:creationId xmlns:p14="http://schemas.microsoft.com/office/powerpoint/2010/main" val="1753047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1080120"/>
          </a:xfrm>
        </p:spPr>
        <p:txBody>
          <a:bodyPr/>
          <a:lstStyle/>
          <a:p>
            <a:pPr algn="ctr"/>
            <a:r>
              <a:rPr lang="en-GB" sz="4800" dirty="0">
                <a:solidFill>
                  <a:schemeClr val="tx1"/>
                </a:solidFill>
                <a:effectLst>
                  <a:outerShdw blurRad="38100" dist="38100" dir="2700000" algn="tl">
                    <a:srgbClr val="000000">
                      <a:alpha val="43137"/>
                    </a:srgbClr>
                  </a:outerShdw>
                </a:effectLst>
              </a:rPr>
              <a:t>Read Write Inc.</a:t>
            </a:r>
            <a:endParaRPr lang="en-GB" dirty="0"/>
          </a:p>
        </p:txBody>
      </p:sp>
      <p:pic>
        <p:nvPicPr>
          <p:cNvPr id="4" name="Picture 3">
            <a:extLst>
              <a:ext uri="{FF2B5EF4-FFF2-40B4-BE49-F238E27FC236}">
                <a16:creationId xmlns:a16="http://schemas.microsoft.com/office/drawing/2014/main" id="{436B4AD3-2602-40F7-87BA-1815E36D3C58}"/>
              </a:ext>
            </a:extLst>
          </p:cNvPr>
          <p:cNvPicPr>
            <a:picLocks noChangeAspect="1"/>
          </p:cNvPicPr>
          <p:nvPr/>
        </p:nvPicPr>
        <p:blipFill>
          <a:blip r:embed="rId2"/>
          <a:stretch>
            <a:fillRect/>
          </a:stretch>
        </p:blipFill>
        <p:spPr>
          <a:xfrm>
            <a:off x="1712728" y="1564004"/>
            <a:ext cx="5451560" cy="2539799"/>
          </a:xfrm>
          <a:prstGeom prst="rect">
            <a:avLst/>
          </a:prstGeom>
        </p:spPr>
      </p:pic>
      <p:sp>
        <p:nvSpPr>
          <p:cNvPr id="5" name="Rectangle 4">
            <a:extLst>
              <a:ext uri="{FF2B5EF4-FFF2-40B4-BE49-F238E27FC236}">
                <a16:creationId xmlns:a16="http://schemas.microsoft.com/office/drawing/2014/main" id="{A27BD6D8-AC2B-4E93-B077-74CCB08BAA08}"/>
              </a:ext>
            </a:extLst>
          </p:cNvPr>
          <p:cNvSpPr/>
          <p:nvPr/>
        </p:nvSpPr>
        <p:spPr>
          <a:xfrm>
            <a:off x="172464" y="4090516"/>
            <a:ext cx="8799071" cy="2800767"/>
          </a:xfrm>
          <a:prstGeom prst="rect">
            <a:avLst/>
          </a:prstGeom>
        </p:spPr>
        <p:txBody>
          <a:bodyPr wrap="square">
            <a:spAutoFit/>
          </a:bodyPr>
          <a:lstStyle/>
          <a:p>
            <a:r>
              <a:rPr lang="en-GB" sz="2200" dirty="0">
                <a:latin typeface="Arial" panose="020B0604020202020204" pitchFamily="34" charset="0"/>
                <a:cs typeface="Arial" panose="020B0604020202020204" pitchFamily="34" charset="0"/>
              </a:rPr>
              <a:t>Let me introduce you to Fred.</a:t>
            </a:r>
          </a:p>
          <a:p>
            <a:r>
              <a:rPr lang="en-GB" sz="2200" dirty="0">
                <a:latin typeface="Arial" panose="020B0604020202020204" pitchFamily="34" charset="0"/>
                <a:cs typeface="Arial" panose="020B0604020202020204" pitchFamily="34" charset="0"/>
              </a:rPr>
              <a:t>Fred can only speak in sounds. He says d-o-g, h-a-t etc. </a:t>
            </a:r>
          </a:p>
          <a:p>
            <a:r>
              <a:rPr lang="en-GB" sz="2200" dirty="0">
                <a:latin typeface="Arial" panose="020B0604020202020204" pitchFamily="34" charset="0"/>
                <a:cs typeface="Arial" panose="020B0604020202020204" pitchFamily="34" charset="0"/>
              </a:rPr>
              <a:t>Speaking like Fred helps children to understand that words are made up of sounds.</a:t>
            </a:r>
          </a:p>
          <a:p>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Fred helps children practise blending sounds together because he needs the children to say the words for him. Fred says d-o-g, children tell him the word is dog.</a:t>
            </a:r>
          </a:p>
        </p:txBody>
      </p:sp>
    </p:spTree>
    <p:extLst>
      <p:ext uri="{BB962C8B-B14F-4D97-AF65-F5344CB8AC3E}">
        <p14:creationId xmlns:p14="http://schemas.microsoft.com/office/powerpoint/2010/main" val="2223425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1080120"/>
          </a:xfrm>
        </p:spPr>
        <p:txBody>
          <a:bodyPr/>
          <a:lstStyle/>
          <a:p>
            <a:pPr algn="ctr"/>
            <a:r>
              <a:rPr lang="en-GB" sz="4800" dirty="0">
                <a:solidFill>
                  <a:schemeClr val="tx1"/>
                </a:solidFill>
                <a:effectLst>
                  <a:outerShdw blurRad="38100" dist="38100" dir="2700000" algn="tl">
                    <a:srgbClr val="000000">
                      <a:alpha val="43137"/>
                    </a:srgbClr>
                  </a:outerShdw>
                </a:effectLst>
              </a:rPr>
              <a:t>Read Write Inc.</a:t>
            </a:r>
            <a:endParaRPr lang="en-GB" dirty="0"/>
          </a:p>
        </p:txBody>
      </p:sp>
      <p:sp>
        <p:nvSpPr>
          <p:cNvPr id="6" name="Rectangle 5">
            <a:extLst>
              <a:ext uri="{FF2B5EF4-FFF2-40B4-BE49-F238E27FC236}">
                <a16:creationId xmlns:a16="http://schemas.microsoft.com/office/drawing/2014/main" id="{C7767F3D-5A54-4EFB-9405-2B7663F0A2F6}"/>
              </a:ext>
            </a:extLst>
          </p:cNvPr>
          <p:cNvSpPr/>
          <p:nvPr/>
        </p:nvSpPr>
        <p:spPr>
          <a:xfrm>
            <a:off x="107504" y="1556792"/>
            <a:ext cx="5436604" cy="4893647"/>
          </a:xfrm>
          <a:prstGeom prst="rect">
            <a:avLst/>
          </a:prstGeom>
        </p:spPr>
        <p:txBody>
          <a:bodyPr wrap="square">
            <a:spAutoFit/>
          </a:bodyPr>
          <a:lstStyle/>
          <a:p>
            <a:r>
              <a:rPr lang="en-GB" sz="2400" dirty="0"/>
              <a:t>We give children a hook to learn the sounds by using pictures in the same shape as the letter.</a:t>
            </a:r>
            <a:br>
              <a:rPr lang="en-GB" sz="2400" dirty="0"/>
            </a:br>
            <a:r>
              <a:rPr lang="en-GB" sz="2400" dirty="0"/>
              <a:t>‘s’ looks like a snake.</a:t>
            </a:r>
          </a:p>
          <a:p>
            <a:r>
              <a:rPr lang="en-GB" sz="2400" dirty="0"/>
              <a:t>‘d’ looks like a dinosaur.</a:t>
            </a:r>
          </a:p>
          <a:p>
            <a:r>
              <a:rPr lang="en-GB" sz="2400" dirty="0"/>
              <a:t>‘m’ looks like a mountain.</a:t>
            </a:r>
            <a:br>
              <a:rPr lang="en-GB" sz="2400" dirty="0"/>
            </a:br>
            <a:r>
              <a:rPr lang="en-GB" sz="2400" dirty="0"/>
              <a:t>‘a’ looks like an apple.</a:t>
            </a:r>
            <a:br>
              <a:rPr lang="en-GB" sz="2400" dirty="0"/>
            </a:br>
            <a:endParaRPr lang="en-GB" sz="2400" dirty="0"/>
          </a:p>
          <a:p>
            <a:r>
              <a:rPr lang="en-GB" sz="2400" dirty="0"/>
              <a:t>We teach the children to name the mnemonic pictures before they learn the sound.</a:t>
            </a:r>
          </a:p>
          <a:p>
            <a:r>
              <a:rPr lang="en-GB" sz="2400" dirty="0"/>
              <a:t>This means that children learn to read and write the sounds really easily.</a:t>
            </a:r>
          </a:p>
        </p:txBody>
      </p:sp>
      <p:pic>
        <p:nvPicPr>
          <p:cNvPr id="7" name="Picture 6">
            <a:extLst>
              <a:ext uri="{FF2B5EF4-FFF2-40B4-BE49-F238E27FC236}">
                <a16:creationId xmlns:a16="http://schemas.microsoft.com/office/drawing/2014/main" id="{64B9715F-3F85-40A0-8BFE-014585ADEF79}"/>
              </a:ext>
            </a:extLst>
          </p:cNvPr>
          <p:cNvPicPr>
            <a:picLocks noChangeAspect="1"/>
          </p:cNvPicPr>
          <p:nvPr/>
        </p:nvPicPr>
        <p:blipFill>
          <a:blip r:embed="rId2"/>
          <a:stretch>
            <a:fillRect/>
          </a:stretch>
        </p:blipFill>
        <p:spPr>
          <a:xfrm>
            <a:off x="4283968" y="1556792"/>
            <a:ext cx="6236795" cy="3801396"/>
          </a:xfrm>
          <a:prstGeom prst="rect">
            <a:avLst/>
          </a:prstGeom>
        </p:spPr>
      </p:pic>
    </p:spTree>
    <p:extLst>
      <p:ext uri="{BB962C8B-B14F-4D97-AF65-F5344CB8AC3E}">
        <p14:creationId xmlns:p14="http://schemas.microsoft.com/office/powerpoint/2010/main" val="2588421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pPr algn="ctr"/>
            <a:r>
              <a:rPr lang="en-GB" dirty="0">
                <a:solidFill>
                  <a:schemeClr val="tx1"/>
                </a:solidFill>
                <a:effectLst>
                  <a:outerShdw blurRad="38100" dist="38100" dir="2700000" algn="tl">
                    <a:srgbClr val="000000">
                      <a:alpha val="43137"/>
                    </a:srgbClr>
                  </a:outerShdw>
                </a:effectLst>
              </a:rPr>
              <a:t>Wow Moments </a:t>
            </a:r>
          </a:p>
        </p:txBody>
      </p:sp>
      <p:sp>
        <p:nvSpPr>
          <p:cNvPr id="3" name="Content Placeholder 2"/>
          <p:cNvSpPr>
            <a:spLocks noGrp="1"/>
          </p:cNvSpPr>
          <p:nvPr>
            <p:ph idx="1"/>
          </p:nvPr>
        </p:nvSpPr>
        <p:spPr>
          <a:xfrm>
            <a:off x="593323" y="1124744"/>
            <a:ext cx="8229600" cy="4389437"/>
          </a:xfrm>
        </p:spPr>
        <p:txBody>
          <a:bodyPr/>
          <a:lstStyle/>
          <a:p>
            <a:r>
              <a:rPr lang="en-GB" dirty="0">
                <a:latin typeface="Arial" panose="020B0604020202020204" pitchFamily="34" charset="0"/>
                <a:cs typeface="Arial" panose="020B0604020202020204" pitchFamily="34" charset="0"/>
              </a:rPr>
              <a:t>If your child does something “wow” at home, please let us know!</a:t>
            </a:r>
          </a:p>
          <a:p>
            <a:pPr marL="0" indent="0">
              <a:buNone/>
            </a:pPr>
            <a:r>
              <a:rPr lang="en-GB" dirty="0">
                <a:latin typeface="Arial" panose="020B0604020202020204" pitchFamily="34" charset="0"/>
                <a:cs typeface="Arial" panose="020B0604020202020204" pitchFamily="34" charset="0"/>
              </a:rPr>
              <a:t>Examples</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Spots sounds in their share book</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Writes their name</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Learns to ride a bike</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Moves up a class in swimming</a:t>
            </a:r>
          </a:p>
          <a:p>
            <a:pPr marL="0" indent="0">
              <a:buNone/>
            </a:pPr>
            <a:r>
              <a:rPr lang="en-GB" dirty="0">
                <a:latin typeface="Arial" panose="020B0604020202020204" pitchFamily="34" charset="0"/>
                <a:cs typeface="Arial" panose="020B0604020202020204" pitchFamily="34" charset="0"/>
              </a:rPr>
              <a:t>Fill in the wow moment sheet and these will be shared with the rest of the class. </a:t>
            </a:r>
          </a:p>
        </p:txBody>
      </p:sp>
      <p:pic>
        <p:nvPicPr>
          <p:cNvPr id="4098" name="Picture 2" descr="\\GPS-Server\users$\miss.mckeon\Downloads\IMG_555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 r="2310" b="50000"/>
          <a:stretch/>
        </p:blipFill>
        <p:spPr bwMode="auto">
          <a:xfrm>
            <a:off x="2339752" y="5278095"/>
            <a:ext cx="4736742" cy="1488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953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375" y="312738"/>
            <a:ext cx="8229600" cy="1143000"/>
          </a:xfrm>
        </p:spPr>
        <p:txBody>
          <a:bodyPr/>
          <a:lstStyle/>
          <a:p>
            <a:pPr algn="ctr"/>
            <a:r>
              <a:rPr lang="en-GB" sz="5400" dirty="0">
                <a:solidFill>
                  <a:schemeClr val="tx1"/>
                </a:solidFill>
                <a:effectLst>
                  <a:outerShdw blurRad="38100" dist="38100" dir="2700000" algn="tl">
                    <a:srgbClr val="000000">
                      <a:alpha val="43137"/>
                    </a:srgbClr>
                  </a:outerShdw>
                </a:effectLst>
              </a:rPr>
              <a:t>Tapestry</a:t>
            </a:r>
            <a:endParaRPr lang="en-GB" dirty="0"/>
          </a:p>
        </p:txBody>
      </p:sp>
      <p:sp>
        <p:nvSpPr>
          <p:cNvPr id="3" name="Content Placeholder 2"/>
          <p:cNvSpPr>
            <a:spLocks noGrp="1"/>
          </p:cNvSpPr>
          <p:nvPr>
            <p:ph idx="1"/>
          </p:nvPr>
        </p:nvSpPr>
        <p:spPr>
          <a:xfrm>
            <a:off x="155574" y="1484784"/>
            <a:ext cx="8664897" cy="5184576"/>
          </a:xfrm>
        </p:spPr>
        <p:txBody>
          <a:bodyPr/>
          <a:lstStyle/>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
        <p:nvSpPr>
          <p:cNvPr id="4" name="AutoShape 2" descr="Evidence Me | Observations and assessment in the Early Years and beyond -  2simple.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Evidence Me | Observations and assessment in the Early Years and beyond -  2simple.co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66D6B4B4-214F-4BC1-8A41-7159CD2E0B2A}"/>
              </a:ext>
            </a:extLst>
          </p:cNvPr>
          <p:cNvPicPr>
            <a:picLocks noChangeAspect="1"/>
          </p:cNvPicPr>
          <p:nvPr/>
        </p:nvPicPr>
        <p:blipFill>
          <a:blip r:embed="rId2"/>
          <a:stretch>
            <a:fillRect/>
          </a:stretch>
        </p:blipFill>
        <p:spPr>
          <a:xfrm>
            <a:off x="57520" y="1195086"/>
            <a:ext cx="9028959" cy="3170195"/>
          </a:xfrm>
          <a:prstGeom prst="rect">
            <a:avLst/>
          </a:prstGeom>
        </p:spPr>
      </p:pic>
      <p:sp>
        <p:nvSpPr>
          <p:cNvPr id="6" name="TextBox 5">
            <a:extLst>
              <a:ext uri="{FF2B5EF4-FFF2-40B4-BE49-F238E27FC236}">
                <a16:creationId xmlns:a16="http://schemas.microsoft.com/office/drawing/2014/main" id="{39962D31-43A2-4FCA-A18B-DFEA877A1FBD}"/>
              </a:ext>
            </a:extLst>
          </p:cNvPr>
          <p:cNvSpPr txBox="1"/>
          <p:nvPr/>
        </p:nvSpPr>
        <p:spPr>
          <a:xfrm>
            <a:off x="460375" y="4394327"/>
            <a:ext cx="8375651" cy="2492990"/>
          </a:xfrm>
          <a:prstGeom prst="rect">
            <a:avLst/>
          </a:prstGeom>
          <a:noFill/>
        </p:spPr>
        <p:txBody>
          <a:bodyPr wrap="square" rtlCol="0">
            <a:spAutoFit/>
          </a:bodyPr>
          <a:lstStyle/>
          <a:p>
            <a:pPr algn="ctr"/>
            <a:r>
              <a:rPr lang="en-GB" sz="2600" dirty="0"/>
              <a:t>Please check Tapestry daily for important updates such as homework and special events.  </a:t>
            </a:r>
          </a:p>
          <a:p>
            <a:pPr algn="ctr"/>
            <a:r>
              <a:rPr lang="en-GB" sz="2600" dirty="0"/>
              <a:t>We also upload photos and videos of your child so you can see what they are up to during the day. If you are having any problems with your account, please speak to the class teacher.</a:t>
            </a:r>
          </a:p>
        </p:txBody>
      </p:sp>
    </p:spTree>
    <p:extLst>
      <p:ext uri="{BB962C8B-B14F-4D97-AF65-F5344CB8AC3E}">
        <p14:creationId xmlns:p14="http://schemas.microsoft.com/office/powerpoint/2010/main" val="3186611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pPr algn="ctr"/>
            <a:r>
              <a:rPr lang="en-GB" dirty="0">
                <a:solidFill>
                  <a:schemeClr val="tx1"/>
                </a:solidFill>
                <a:effectLst>
                  <a:outerShdw blurRad="38100" dist="38100" dir="2700000" algn="tl">
                    <a:srgbClr val="000000">
                      <a:alpha val="43137"/>
                    </a:srgbClr>
                  </a:outerShdw>
                </a:effectLst>
              </a:rPr>
              <a:t>Information Pack </a:t>
            </a:r>
            <a:endParaRPr lang="en-GB" dirty="0"/>
          </a:p>
        </p:txBody>
      </p:sp>
      <p:sp>
        <p:nvSpPr>
          <p:cNvPr id="3" name="Content Placeholder 2"/>
          <p:cNvSpPr>
            <a:spLocks noGrp="1"/>
          </p:cNvSpPr>
          <p:nvPr>
            <p:ph idx="1"/>
          </p:nvPr>
        </p:nvSpPr>
        <p:spPr>
          <a:xfrm>
            <a:off x="107504" y="1556792"/>
            <a:ext cx="9036496" cy="5301208"/>
          </a:xfrm>
        </p:spPr>
        <p:txBody>
          <a:bodyPr/>
          <a:lstStyle/>
          <a:p>
            <a:r>
              <a:rPr lang="en-GB" sz="2400" dirty="0">
                <a:latin typeface="Arial" panose="020B0604020202020204" pitchFamily="34" charset="0"/>
                <a:cs typeface="Arial" panose="020B0604020202020204" pitchFamily="34" charset="0"/>
              </a:rPr>
              <a:t>Read Write Inc. Sound Mat</a:t>
            </a:r>
          </a:p>
          <a:p>
            <a:r>
              <a:rPr lang="en-GB" sz="2400" dirty="0">
                <a:latin typeface="Arial" panose="020B0604020202020204" pitchFamily="34" charset="0"/>
                <a:cs typeface="Arial" panose="020B0604020202020204" pitchFamily="34" charset="0"/>
              </a:rPr>
              <a:t>Read Write Inc. Handwriting Rhymes</a:t>
            </a:r>
          </a:p>
          <a:p>
            <a:r>
              <a:rPr lang="en-GB" sz="2400" dirty="0">
                <a:latin typeface="Arial" panose="020B0604020202020204" pitchFamily="34" charset="0"/>
                <a:cs typeface="Arial" panose="020B0604020202020204" pitchFamily="34" charset="0"/>
              </a:rPr>
              <a:t>RWI terminology</a:t>
            </a:r>
          </a:p>
          <a:p>
            <a:r>
              <a:rPr lang="en-GB" sz="2400" dirty="0">
                <a:latin typeface="Arial" panose="020B0604020202020204" pitchFamily="34" charset="0"/>
                <a:cs typeface="Arial" panose="020B0604020202020204" pitchFamily="34" charset="0"/>
              </a:rPr>
              <a:t>Supporting reading and vocabulary at home sheet</a:t>
            </a:r>
          </a:p>
          <a:p>
            <a:r>
              <a:rPr lang="en-GB" sz="2400" dirty="0">
                <a:latin typeface="Arial" panose="020B0604020202020204" pitchFamily="34" charset="0"/>
                <a:cs typeface="Arial" panose="020B0604020202020204" pitchFamily="34" charset="0"/>
              </a:rPr>
              <a:t>WOW Moments Sheet</a:t>
            </a:r>
          </a:p>
          <a:p>
            <a:r>
              <a:rPr lang="en-GB" sz="2400" dirty="0">
                <a:latin typeface="Arial" panose="020B0604020202020204" pitchFamily="34" charset="0"/>
                <a:cs typeface="Arial" panose="020B0604020202020204" pitchFamily="34" charset="0"/>
              </a:rPr>
              <a:t>Tapestry Parent Guide</a:t>
            </a:r>
          </a:p>
          <a:p>
            <a:r>
              <a:rPr lang="en-GB" sz="2400" dirty="0">
                <a:latin typeface="Arial" panose="020B0604020202020204" pitchFamily="34" charset="0"/>
                <a:cs typeface="Arial" panose="020B0604020202020204" pitchFamily="34" charset="0"/>
              </a:rPr>
              <a:t>Ten Town information and Characters</a:t>
            </a:r>
          </a:p>
          <a:p>
            <a:r>
              <a:rPr lang="en-GB" sz="2400" dirty="0">
                <a:latin typeface="Arial" panose="020B0604020202020204" pitchFamily="34" charset="0"/>
                <a:cs typeface="Arial" panose="020B0604020202020204" pitchFamily="34" charset="0"/>
              </a:rPr>
              <a:t>Number line to practise counting and number formation</a:t>
            </a:r>
          </a:p>
          <a:p>
            <a:r>
              <a:rPr lang="en-GB" sz="2400" dirty="0">
                <a:latin typeface="Arial" panose="020B0604020202020204" pitchFamily="34" charset="0"/>
                <a:cs typeface="Arial" panose="020B0604020202020204" pitchFamily="34" charset="0"/>
              </a:rPr>
              <a:t>Shape poster to support naming shapes</a:t>
            </a:r>
          </a:p>
          <a:p>
            <a:r>
              <a:rPr lang="en-GB" sz="2400" dirty="0">
                <a:latin typeface="Arial" panose="020B0604020202020204" pitchFamily="34" charset="0"/>
                <a:cs typeface="Arial" panose="020B0604020202020204" pitchFamily="34" charset="0"/>
              </a:rPr>
              <a:t>Family Fun Day Poster – Saturday 11</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October at Basildon Library</a:t>
            </a:r>
          </a:p>
          <a:p>
            <a:pPr marL="0" indent="0">
              <a:buNone/>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3182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lstStyle/>
          <a:p>
            <a:pPr algn="ctr"/>
            <a:r>
              <a:rPr lang="en-GB" dirty="0">
                <a:solidFill>
                  <a:schemeClr val="tx1"/>
                </a:solidFill>
                <a:effectLst>
                  <a:outerShdw blurRad="38100" dist="38100" dir="2700000" algn="tl">
                    <a:srgbClr val="000000">
                      <a:alpha val="43137"/>
                    </a:srgbClr>
                  </a:outerShdw>
                </a:effectLst>
              </a:rPr>
              <a:t>Visit our school website!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519746"/>
            <a:ext cx="9144000" cy="4389437"/>
          </a:xfrm>
        </p:spPr>
        <p:txBody>
          <a:bodyPr/>
          <a:lstStyle/>
          <a:p>
            <a:pPr marL="0" indent="0" algn="ctr">
              <a:buNone/>
            </a:pPr>
            <a:r>
              <a:rPr lang="en-GB" dirty="0">
                <a:latin typeface="Arial" panose="020B0604020202020204" pitchFamily="34" charset="0"/>
                <a:cs typeface="Arial" panose="020B0604020202020204" pitchFamily="34" charset="0"/>
              </a:rPr>
              <a:t>Visit </a:t>
            </a:r>
            <a:r>
              <a:rPr lang="en-GB" dirty="0">
                <a:solidFill>
                  <a:srgbClr val="00B0F0"/>
                </a:solidFill>
                <a:latin typeface="Arial" panose="020B0604020202020204" pitchFamily="34" charset="0"/>
                <a:cs typeface="Arial" panose="020B0604020202020204" pitchFamily="34" charset="0"/>
              </a:rPr>
              <a:t>www.ghyllgroveprimaryschool.co.uk </a:t>
            </a:r>
          </a:p>
          <a:p>
            <a:r>
              <a:rPr lang="en-GB" dirty="0">
                <a:latin typeface="Arial" panose="020B0604020202020204" pitchFamily="34" charset="0"/>
                <a:cs typeface="Arial" panose="020B0604020202020204" pitchFamily="34" charset="0"/>
              </a:rPr>
              <a:t>Here you will find everything you need about our school.</a:t>
            </a:r>
          </a:p>
          <a:p>
            <a:r>
              <a:rPr lang="en-GB" dirty="0">
                <a:latin typeface="Arial" panose="020B0604020202020204" pitchFamily="34" charset="0"/>
                <a:cs typeface="Arial" panose="020B0604020202020204" pitchFamily="34" charset="0"/>
              </a:rPr>
              <a:t>Each class has their own page; here you will find important dates, homework tasks, newsletters and curriculum information.</a:t>
            </a:r>
          </a:p>
          <a:p>
            <a:r>
              <a:rPr lang="en-GB" dirty="0">
                <a:latin typeface="Arial" panose="020B0604020202020204" pitchFamily="34" charset="0"/>
                <a:cs typeface="Arial" panose="020B0604020202020204" pitchFamily="34" charset="0"/>
              </a:rPr>
              <a:t>These pages are updated regularly with photographs of what the children have learning each week.</a:t>
            </a:r>
          </a:p>
        </p:txBody>
      </p:sp>
      <p:pic>
        <p:nvPicPr>
          <p:cNvPr id="5" name="Picture 4">
            <a:extLst>
              <a:ext uri="{FF2B5EF4-FFF2-40B4-BE49-F238E27FC236}">
                <a16:creationId xmlns:a16="http://schemas.microsoft.com/office/drawing/2014/main" id="{D5B9427E-40E0-4183-B533-32F70B9446DF}"/>
              </a:ext>
            </a:extLst>
          </p:cNvPr>
          <p:cNvPicPr/>
          <p:nvPr/>
        </p:nvPicPr>
        <p:blipFill>
          <a:blip r:embed="rId2"/>
          <a:stretch>
            <a:fillRect/>
          </a:stretch>
        </p:blipFill>
        <p:spPr>
          <a:xfrm>
            <a:off x="1619672" y="4869160"/>
            <a:ext cx="6164138" cy="1368152"/>
          </a:xfrm>
          <a:prstGeom prst="rect">
            <a:avLst/>
          </a:prstGeom>
        </p:spPr>
      </p:pic>
    </p:spTree>
    <p:extLst>
      <p:ext uri="{BB962C8B-B14F-4D97-AF65-F5344CB8AC3E}">
        <p14:creationId xmlns:p14="http://schemas.microsoft.com/office/powerpoint/2010/main" val="4252514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lstStyle/>
          <a:p>
            <a:pPr algn="ctr"/>
            <a:r>
              <a:rPr lang="en-GB" dirty="0">
                <a:solidFill>
                  <a:schemeClr val="tx1"/>
                </a:solidFill>
                <a:effectLst>
                  <a:outerShdw blurRad="38100" dist="38100" dir="2700000" algn="tl">
                    <a:srgbClr val="000000">
                      <a:alpha val="43137"/>
                    </a:srgbClr>
                  </a:outerShdw>
                </a:effectLst>
              </a:rPr>
              <a:t>Contact Us</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519746"/>
            <a:ext cx="9144000" cy="4389437"/>
          </a:xfrm>
        </p:spPr>
        <p:txBody>
          <a:bodyPr/>
          <a:lstStyle/>
          <a:p>
            <a:pPr>
              <a:defRPr/>
            </a:pPr>
            <a:r>
              <a:rPr lang="en-US" altLang="en-US" dirty="0">
                <a:latin typeface="Arial" panose="020B0604020202020204" pitchFamily="34" charset="0"/>
                <a:cs typeface="Arial" panose="020B0604020202020204" pitchFamily="34" charset="0"/>
              </a:rPr>
              <a:t>Phone: 01268 450067</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Email: </a:t>
            </a:r>
            <a:r>
              <a:rPr lang="en-US" altLang="en-US" dirty="0">
                <a:solidFill>
                  <a:srgbClr val="0070C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parents@ghyllgrove.essex.sch.uk</a:t>
            </a:r>
            <a:r>
              <a:rPr lang="en-US" altLang="en-US" dirty="0">
                <a:solidFill>
                  <a:srgbClr val="0070C0"/>
                </a:solidFill>
                <a:latin typeface="Arial" panose="020B0604020202020204" pitchFamily="34" charset="0"/>
                <a:cs typeface="Arial" panose="020B0604020202020204" pitchFamily="34" charset="0"/>
              </a:rPr>
              <a:t> </a:t>
            </a:r>
          </a:p>
          <a:p>
            <a:pPr>
              <a:defRPr/>
            </a:pPr>
            <a:endParaRPr lang="en-US" altLang="en-US" dirty="0">
              <a:latin typeface="Arial" panose="020B0604020202020204" pitchFamily="34" charset="0"/>
              <a:cs typeface="Arial" panose="020B0604020202020204" pitchFamily="34" charset="0"/>
            </a:endParaRPr>
          </a:p>
          <a:p>
            <a:pPr marL="0" indent="0" algn="ctr">
              <a:buNone/>
            </a:pP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24641635-53E3-4229-951D-186AD60063B2}"/>
              </a:ext>
            </a:extLst>
          </p:cNvPr>
          <p:cNvPicPr>
            <a:picLocks noChangeAspect="1"/>
          </p:cNvPicPr>
          <p:nvPr/>
        </p:nvPicPr>
        <p:blipFill>
          <a:blip r:embed="rId3"/>
          <a:stretch>
            <a:fillRect/>
          </a:stretch>
        </p:blipFill>
        <p:spPr>
          <a:xfrm>
            <a:off x="2588580" y="3488983"/>
            <a:ext cx="3987527" cy="2994270"/>
          </a:xfrm>
          <a:prstGeom prst="rect">
            <a:avLst/>
          </a:prstGeom>
        </p:spPr>
      </p:pic>
    </p:spTree>
    <p:extLst>
      <p:ext uri="{BB962C8B-B14F-4D97-AF65-F5344CB8AC3E}">
        <p14:creationId xmlns:p14="http://schemas.microsoft.com/office/powerpoint/2010/main" val="4018754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lstStyle/>
          <a:p>
            <a:pPr algn="ctr"/>
            <a:r>
              <a:rPr lang="en-GB" dirty="0">
                <a:solidFill>
                  <a:schemeClr val="tx1"/>
                </a:solidFill>
                <a:effectLst>
                  <a:outerShdw blurRad="38100" dist="38100" dir="2700000" algn="tl">
                    <a:srgbClr val="000000">
                      <a:alpha val="43137"/>
                    </a:srgbClr>
                  </a:outerShdw>
                </a:effectLst>
              </a:rPr>
              <a:t>EYFS Raffle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196752"/>
            <a:ext cx="9144000" cy="4712431"/>
          </a:xfrm>
        </p:spPr>
        <p:txBody>
          <a:bodyPr/>
          <a:lstStyle/>
          <a:p>
            <a:pPr>
              <a:defRPr/>
            </a:pPr>
            <a:endParaRPr lang="en-US" altLang="en-US" dirty="0">
              <a:latin typeface="Arial" panose="020B0604020202020204" pitchFamily="34" charset="0"/>
              <a:cs typeface="Arial" panose="020B0604020202020204" pitchFamily="34" charset="0"/>
            </a:endParaRPr>
          </a:p>
          <a:p>
            <a:pPr marL="0" indent="0" algn="ctr">
              <a:buNone/>
            </a:pPr>
            <a:r>
              <a:rPr lang="en-GB" sz="2800" dirty="0">
                <a:latin typeface="Arial" panose="020B0604020202020204" pitchFamily="34" charset="0"/>
                <a:cs typeface="Arial" panose="020B0604020202020204" pitchFamily="34" charset="0"/>
              </a:rPr>
              <a:t>We will be selling raffle tickets during the workshop – all money raised will go towards resources for the children.</a:t>
            </a:r>
          </a:p>
          <a:p>
            <a:pPr marL="0" indent="0" algn="ctr">
              <a:buNone/>
            </a:pPr>
            <a:endParaRPr lang="en-GB" sz="2800" dirty="0">
              <a:latin typeface="Arial" panose="020B0604020202020204" pitchFamily="34" charset="0"/>
              <a:cs typeface="Arial" panose="020B0604020202020204" pitchFamily="34" charset="0"/>
            </a:endParaRPr>
          </a:p>
          <a:p>
            <a:pPr marL="0" indent="0" algn="ctr">
              <a:buNone/>
            </a:pPr>
            <a:r>
              <a:rPr lang="en-GB" sz="2800" dirty="0">
                <a:latin typeface="Arial" panose="020B0604020202020204" pitchFamily="34" charset="0"/>
                <a:cs typeface="Arial" panose="020B0604020202020204" pitchFamily="34" charset="0"/>
              </a:rPr>
              <a:t>20p each or £1 per strip</a:t>
            </a:r>
          </a:p>
        </p:txBody>
      </p:sp>
      <p:pic>
        <p:nvPicPr>
          <p:cNvPr id="4" name="Picture 3">
            <a:extLst>
              <a:ext uri="{FF2B5EF4-FFF2-40B4-BE49-F238E27FC236}">
                <a16:creationId xmlns:a16="http://schemas.microsoft.com/office/drawing/2014/main" id="{35D395F2-CC21-424D-8CB6-015704BE11AE}"/>
              </a:ext>
            </a:extLst>
          </p:cNvPr>
          <p:cNvPicPr>
            <a:picLocks noChangeAspect="1"/>
          </p:cNvPicPr>
          <p:nvPr/>
        </p:nvPicPr>
        <p:blipFill>
          <a:blip r:embed="rId2"/>
          <a:stretch>
            <a:fillRect/>
          </a:stretch>
        </p:blipFill>
        <p:spPr>
          <a:xfrm>
            <a:off x="6319086" y="3951950"/>
            <a:ext cx="2762033" cy="2762033"/>
          </a:xfrm>
          <a:prstGeom prst="rect">
            <a:avLst/>
          </a:prstGeom>
        </p:spPr>
      </p:pic>
      <p:pic>
        <p:nvPicPr>
          <p:cNvPr id="5" name="Picture 4">
            <a:extLst>
              <a:ext uri="{FF2B5EF4-FFF2-40B4-BE49-F238E27FC236}">
                <a16:creationId xmlns:a16="http://schemas.microsoft.com/office/drawing/2014/main" id="{9EA74961-64C9-4390-8653-F354F6719075}"/>
              </a:ext>
            </a:extLst>
          </p:cNvPr>
          <p:cNvPicPr>
            <a:picLocks noChangeAspect="1"/>
          </p:cNvPicPr>
          <p:nvPr/>
        </p:nvPicPr>
        <p:blipFill>
          <a:blip r:embed="rId3"/>
          <a:stretch>
            <a:fillRect/>
          </a:stretch>
        </p:blipFill>
        <p:spPr>
          <a:xfrm>
            <a:off x="179512" y="4061245"/>
            <a:ext cx="2645403" cy="2640026"/>
          </a:xfrm>
          <a:prstGeom prst="rect">
            <a:avLst/>
          </a:prstGeom>
        </p:spPr>
      </p:pic>
    </p:spTree>
    <p:extLst>
      <p:ext uri="{BB962C8B-B14F-4D97-AF65-F5344CB8AC3E}">
        <p14:creationId xmlns:p14="http://schemas.microsoft.com/office/powerpoint/2010/main" val="2637198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lstStyle/>
          <a:p>
            <a:pPr algn="ctr"/>
            <a:r>
              <a:rPr lang="en-GB" dirty="0">
                <a:solidFill>
                  <a:schemeClr val="tx1"/>
                </a:solidFill>
                <a:effectLst>
                  <a:outerShdw blurRad="38100" dist="38100" dir="2700000" algn="tl">
                    <a:srgbClr val="000000">
                      <a:alpha val="43137"/>
                    </a:srgbClr>
                  </a:outerShdw>
                </a:effectLst>
              </a:rPr>
              <a:t>Thank You</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519746"/>
            <a:ext cx="9144000" cy="5077606"/>
          </a:xfrm>
        </p:spPr>
        <p:txBody>
          <a:bodyPr/>
          <a:lstStyle/>
          <a:p>
            <a:pPr marL="0" indent="0" algn="ctr">
              <a:buNone/>
              <a:defRPr/>
            </a:pPr>
            <a:r>
              <a:rPr lang="en-US" altLang="en-US" dirty="0">
                <a:latin typeface="Arial" panose="020B0604020202020204" pitchFamily="34" charset="0"/>
                <a:cs typeface="Arial" panose="020B0604020202020204" pitchFamily="34" charset="0"/>
              </a:rPr>
              <a:t>Thank you for attending the workshop today! </a:t>
            </a:r>
          </a:p>
          <a:p>
            <a:pPr marL="0" indent="0" algn="ctr">
              <a:buNone/>
              <a:defRPr/>
            </a:pPr>
            <a:endParaRPr lang="en-US" altLang="en-US" dirty="0">
              <a:latin typeface="Arial" panose="020B0604020202020204" pitchFamily="34" charset="0"/>
              <a:cs typeface="Arial" panose="020B0604020202020204" pitchFamily="34" charset="0"/>
            </a:endParaRPr>
          </a:p>
          <a:p>
            <a:pPr marL="0" indent="0" algn="ctr">
              <a:buNone/>
              <a:defRPr/>
            </a:pPr>
            <a:r>
              <a:rPr lang="en-US" altLang="en-US" dirty="0">
                <a:latin typeface="Arial" panose="020B0604020202020204" pitchFamily="34" charset="0"/>
                <a:cs typeface="Arial" panose="020B0604020202020204" pitchFamily="34" charset="0"/>
              </a:rPr>
              <a:t>You now have time to work with your child in the classroom – please access the activities at the tables (areas around the classroom i.e. home corner, construction area etc. are closed)</a:t>
            </a:r>
          </a:p>
          <a:p>
            <a:pPr marL="0" indent="0" algn="ctr">
              <a:buNone/>
              <a:defRPr/>
            </a:pPr>
            <a:endParaRPr lang="en-US" altLang="en-US" dirty="0">
              <a:latin typeface="Arial" panose="020B0604020202020204" pitchFamily="34" charset="0"/>
              <a:cs typeface="Arial" panose="020B0604020202020204" pitchFamily="34" charset="0"/>
            </a:endParaRPr>
          </a:p>
          <a:p>
            <a:pPr marL="0" indent="0" algn="ctr">
              <a:buNone/>
              <a:defRPr/>
            </a:pPr>
            <a:r>
              <a:rPr lang="en-US" altLang="en-US" dirty="0">
                <a:latin typeface="Arial" panose="020B0604020202020204" pitchFamily="34" charset="0"/>
                <a:cs typeface="Arial" panose="020B0604020202020204" pitchFamily="34" charset="0"/>
              </a:rPr>
              <a:t>Please complete a feedback form before you leave.</a:t>
            </a:r>
          </a:p>
          <a:p>
            <a:pPr marL="0" indent="0" algn="ctr">
              <a:buNone/>
              <a:defRPr/>
            </a:pPr>
            <a:endParaRPr lang="en-US" altLang="en-US" dirty="0">
              <a:latin typeface="Arial" panose="020B0604020202020204" pitchFamily="34" charset="0"/>
              <a:cs typeface="Arial" panose="020B0604020202020204" pitchFamily="34" charset="0"/>
            </a:endParaRPr>
          </a:p>
          <a:p>
            <a:pPr marL="0" indent="0" algn="ctr">
              <a:buNone/>
              <a:defRPr/>
            </a:pPr>
            <a:r>
              <a:rPr lang="en-US" altLang="en-US" dirty="0">
                <a:latin typeface="Arial" panose="020B0604020202020204" pitchFamily="34" charset="0"/>
                <a:cs typeface="Arial" panose="020B0604020202020204" pitchFamily="34" charset="0"/>
              </a:rPr>
              <a:t>Many Thanks.</a:t>
            </a:r>
          </a:p>
          <a:p>
            <a:pPr>
              <a:defRPr/>
            </a:pPr>
            <a:endParaRPr lang="en-US" altLang="en-US" dirty="0">
              <a:latin typeface="Arial" panose="020B0604020202020204" pitchFamily="34" charset="0"/>
              <a:cs typeface="Arial" panose="020B0604020202020204" pitchFamily="34" charset="0"/>
            </a:endParaRPr>
          </a:p>
          <a:p>
            <a:pPr marL="0" indent="0" algn="ctr">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4549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Opulent</Template>
  <TotalTime>2219</TotalTime>
  <Words>1532</Words>
  <Application>Microsoft Office PowerPoint</Application>
  <PresentationFormat>On-screen Show (4:3)</PresentationFormat>
  <Paragraphs>141</Paragraphs>
  <Slides>22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Constantia</vt:lpstr>
      <vt:lpstr>Wingdings</vt:lpstr>
      <vt:lpstr>Wingdings 2</vt:lpstr>
      <vt:lpstr>Flow</vt:lpstr>
      <vt:lpstr>Welcome to our  Reception workshop </vt:lpstr>
      <vt:lpstr>Important Information</vt:lpstr>
      <vt:lpstr>Important Information</vt:lpstr>
      <vt:lpstr>Important Information</vt:lpstr>
      <vt:lpstr>Important Information</vt:lpstr>
      <vt:lpstr>Important Information</vt:lpstr>
      <vt:lpstr>Important Information</vt:lpstr>
      <vt:lpstr>Important Information</vt:lpstr>
      <vt:lpstr>Important Information</vt:lpstr>
      <vt:lpstr>Ten Town</vt:lpstr>
      <vt:lpstr>Ten Town</vt:lpstr>
      <vt:lpstr>Ten Town</vt:lpstr>
      <vt:lpstr>Read Write Inc.</vt:lpstr>
      <vt:lpstr>Read Write Inc.</vt:lpstr>
      <vt:lpstr>Read Write Inc.</vt:lpstr>
      <vt:lpstr>Wow Moments </vt:lpstr>
      <vt:lpstr>Tapestry</vt:lpstr>
      <vt:lpstr>Information Pack </vt:lpstr>
      <vt:lpstr>Visit our school website!</vt:lpstr>
      <vt:lpstr>Contact Us</vt:lpstr>
      <vt:lpstr>EYFS Raffle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Reception workshop part 1</dc:title>
  <dc:creator>Minnie</dc:creator>
  <cp:lastModifiedBy>Sarah Mahadeo</cp:lastModifiedBy>
  <cp:revision>113</cp:revision>
  <cp:lastPrinted>2024-09-25T15:56:03Z</cp:lastPrinted>
  <dcterms:created xsi:type="dcterms:W3CDTF">2010-09-06T17:47:36Z</dcterms:created>
  <dcterms:modified xsi:type="dcterms:W3CDTF">2025-10-07T10:22:53Z</dcterms:modified>
</cp:coreProperties>
</file>