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71" r:id="rId4"/>
    <p:sldId id="272" r:id="rId5"/>
    <p:sldId id="273" r:id="rId6"/>
    <p:sldId id="274" r:id="rId7"/>
    <p:sldId id="258" r:id="rId8"/>
    <p:sldId id="270" r:id="rId9"/>
    <p:sldId id="264" r:id="rId10"/>
    <p:sldId id="268" r:id="rId11"/>
    <p:sldId id="275" r:id="rId12"/>
    <p:sldId id="261" r:id="rId13"/>
    <p:sldId id="262" r:id="rId14"/>
    <p:sldId id="276" r:id="rId15"/>
    <p:sldId id="26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13/09/2021</a:t>
            </a:fld>
            <a:endParaRPr lang="en-GB"/>
          </a:p>
        </p:txBody>
      </p:sp>
      <p:sp>
        <p:nvSpPr>
          <p:cNvPr id="5" name="Footer Placeholder 4"/>
          <p:cNvSpPr>
            <a:spLocks noGrp="1"/>
          </p:cNvSpPr>
          <p:nvPr>
            <p:ph type="ftr" sz="quarter" idx="11"/>
          </p:nvPr>
        </p:nvSpPr>
        <p:spPr>
          <a:xfrm>
            <a:off x="5332412" y="5883275"/>
            <a:ext cx="4324044" cy="365125"/>
          </a:xfrm>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66839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2F0A13D-7230-48EF-B10D-6C18C462A6A8}" type="datetimeFigureOut">
              <a:rPr lang="en-GB" smtClean="0"/>
              <a:t>13/09/2021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879868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84641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37114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1249801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136015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31347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13/09/2021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31776315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13/09/2021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12202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13/09/2021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951856" y="5867131"/>
            <a:ext cx="551167" cy="365125"/>
          </a:xfrm>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66091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953182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F0A13D-7230-48EF-B10D-6C18C462A6A8}" type="datetimeFigureOut">
              <a:rPr lang="en-GB" smtClean="0"/>
              <a:t>13/09/2021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3179672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F0A13D-7230-48EF-B10D-6C18C462A6A8}" type="datetimeFigureOut">
              <a:rPr lang="en-GB" smtClean="0"/>
              <a:t>13/09/2021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68611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F0A13D-7230-48EF-B10D-6C18C462A6A8}" type="datetimeFigureOut">
              <a:rPr lang="en-GB" smtClean="0"/>
              <a:t>13/09/2021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595045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F0A13D-7230-48EF-B10D-6C18C462A6A8}" type="datetimeFigureOut">
              <a:rPr lang="en-GB" smtClean="0"/>
              <a:t>13/09/2021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771161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2F0A13D-7230-48EF-B10D-6C18C462A6A8}" type="datetimeFigureOut">
              <a:rPr lang="en-GB" smtClean="0"/>
              <a:t>13/09/2021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4290813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2F0A13D-7230-48EF-B10D-6C18C462A6A8}" type="datetimeFigureOut">
              <a:rPr lang="en-GB" smtClean="0"/>
              <a:t>13/09/2021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4100342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2F0A13D-7230-48EF-B10D-6C18C462A6A8}" type="datetimeFigureOut">
              <a:rPr lang="en-GB" smtClean="0"/>
              <a:t>13/09/2021</a:t>
            </a:fld>
            <a:endParaRPr lang="en-GB"/>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2DED6AF-FB88-4FCE-96B3-10C45429E12C}" type="slidenum">
              <a:rPr lang="en-GB" smtClean="0"/>
              <a:t>‹#›</a:t>
            </a:fld>
            <a:endParaRPr lang="en-GB"/>
          </a:p>
        </p:txBody>
      </p:sp>
    </p:spTree>
    <p:extLst>
      <p:ext uri="{BB962C8B-B14F-4D97-AF65-F5344CB8AC3E}">
        <p14:creationId xmlns:p14="http://schemas.microsoft.com/office/powerpoint/2010/main" val="13539514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parents@ghyllgrove.essex.sch.uk"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09257" y="3727678"/>
            <a:ext cx="9289142" cy="2387600"/>
          </a:xfrm>
        </p:spPr>
        <p:txBody>
          <a:bodyPr>
            <a:normAutofit fontScale="90000"/>
          </a:bodyPr>
          <a:lstStyle/>
          <a:p>
            <a:pPr algn="ctr"/>
            <a:r>
              <a:rPr lang="en-GB" b="1" dirty="0"/>
              <a:t>Welcome to Year 2 </a:t>
            </a:r>
            <a:br>
              <a:rPr lang="en-GB" dirty="0"/>
            </a:br>
            <a:br>
              <a:rPr lang="en-GB" dirty="0"/>
            </a:br>
            <a:br>
              <a:rPr lang="en-GB" dirty="0"/>
            </a:br>
            <a:br>
              <a:rPr lang="en-GB" dirty="0"/>
            </a:br>
            <a:br>
              <a:rPr lang="en-GB" dirty="0"/>
            </a:br>
            <a:br>
              <a:rPr lang="en-GB" dirty="0"/>
            </a:br>
            <a:r>
              <a:rPr lang="en-GB" b="1" dirty="0"/>
              <a:t>Parent workshop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3891" y="1829887"/>
            <a:ext cx="3579874" cy="2695272"/>
          </a:xfrm>
          <a:prstGeom prst="rect">
            <a:avLst/>
          </a:prstGeom>
        </p:spPr>
      </p:pic>
    </p:spTree>
    <p:extLst>
      <p:ext uri="{BB962C8B-B14F-4D97-AF65-F5344CB8AC3E}">
        <p14:creationId xmlns:p14="http://schemas.microsoft.com/office/powerpoint/2010/main" val="1231121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136" y="-135015"/>
            <a:ext cx="10018713" cy="1752599"/>
          </a:xfrm>
        </p:spPr>
        <p:txBody>
          <a:bodyPr>
            <a:normAutofit/>
          </a:bodyPr>
          <a:lstStyle/>
          <a:p>
            <a:pPr algn="l"/>
            <a:r>
              <a:rPr lang="en-GB" b="1" dirty="0"/>
              <a:t>End of KS1 SAT’s</a:t>
            </a:r>
          </a:p>
        </p:txBody>
      </p:sp>
      <p:sp>
        <p:nvSpPr>
          <p:cNvPr id="3" name="Content Placeholder 2">
            <a:extLst>
              <a:ext uri="{FF2B5EF4-FFF2-40B4-BE49-F238E27FC236}">
                <a16:creationId xmlns:a16="http://schemas.microsoft.com/office/drawing/2014/main" id="{4F8C10F1-2FD0-49EE-BD98-232CB71F407C}"/>
              </a:ext>
            </a:extLst>
          </p:cNvPr>
          <p:cNvSpPr>
            <a:spLocks noGrp="1"/>
          </p:cNvSpPr>
          <p:nvPr>
            <p:ph idx="1"/>
          </p:nvPr>
        </p:nvSpPr>
        <p:spPr>
          <a:xfrm>
            <a:off x="1608135" y="1207363"/>
            <a:ext cx="10018713" cy="5595152"/>
          </a:xfrm>
        </p:spPr>
        <p:txBody>
          <a:bodyPr>
            <a:normAutofit/>
          </a:bodyPr>
          <a:lstStyle/>
          <a:p>
            <a:pPr marL="0" indent="0">
              <a:buNone/>
            </a:pPr>
            <a:r>
              <a:rPr lang="en-GB" sz="2000" dirty="0"/>
              <a:t>In Year 2, the children will sit National Curriculum tests in Reading and Mathematics, commonly called SATs.</a:t>
            </a:r>
          </a:p>
          <a:p>
            <a:pPr marL="0" indent="0">
              <a:buNone/>
            </a:pPr>
            <a:r>
              <a:rPr lang="en-GB" sz="2000" dirty="0"/>
              <a:t>These support us in seeing how your child’s learning in progressing and if and where they may need some additional support in the future.</a:t>
            </a:r>
          </a:p>
          <a:p>
            <a:pPr marL="0" indent="0">
              <a:buNone/>
            </a:pPr>
            <a:r>
              <a:rPr lang="en-GB" sz="2000" dirty="0"/>
              <a:t>This year, the test will be taken in May 2022.</a:t>
            </a:r>
          </a:p>
          <a:p>
            <a:endParaRPr lang="en-GB" sz="2000" dirty="0"/>
          </a:p>
          <a:p>
            <a:endParaRPr lang="en-GB" sz="2000" dirty="0"/>
          </a:p>
          <a:p>
            <a:endParaRPr lang="en-GB" sz="2000" dirty="0"/>
          </a:p>
          <a:p>
            <a:endParaRPr lang="en-GB" sz="2000" dirty="0"/>
          </a:p>
          <a:p>
            <a:pPr marL="0" indent="0">
              <a:buNone/>
            </a:pPr>
            <a:endParaRPr lang="en-GB" sz="2000" dirty="0"/>
          </a:p>
          <a:p>
            <a:pPr marL="0" indent="0">
              <a:buNone/>
            </a:pPr>
            <a:r>
              <a:rPr lang="en-GB" sz="2000" dirty="0"/>
              <a:t>Writing is assessed using the written work from the children’s books throughout the year.</a:t>
            </a:r>
          </a:p>
          <a:p>
            <a:endParaRPr lang="en-GB" dirty="0"/>
          </a:p>
        </p:txBody>
      </p:sp>
      <p:pic>
        <p:nvPicPr>
          <p:cNvPr id="7" name="Picture 6">
            <a:extLst>
              <a:ext uri="{FF2B5EF4-FFF2-40B4-BE49-F238E27FC236}">
                <a16:creationId xmlns:a16="http://schemas.microsoft.com/office/drawing/2014/main" id="{45F5AF83-C98A-48AA-A9A3-FF8D91E8DA4D}"/>
              </a:ext>
            </a:extLst>
          </p:cNvPr>
          <p:cNvPicPr>
            <a:picLocks noChangeAspect="1"/>
          </p:cNvPicPr>
          <p:nvPr/>
        </p:nvPicPr>
        <p:blipFill>
          <a:blip r:embed="rId2"/>
          <a:stretch>
            <a:fillRect/>
          </a:stretch>
        </p:blipFill>
        <p:spPr>
          <a:xfrm>
            <a:off x="1674810" y="3429000"/>
            <a:ext cx="6891337" cy="2088675"/>
          </a:xfrm>
          <a:prstGeom prst="rect">
            <a:avLst/>
          </a:prstGeom>
        </p:spPr>
      </p:pic>
    </p:spTree>
    <p:extLst>
      <p:ext uri="{BB962C8B-B14F-4D97-AF65-F5344CB8AC3E}">
        <p14:creationId xmlns:p14="http://schemas.microsoft.com/office/powerpoint/2010/main" val="2016939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60" y="-190500"/>
            <a:ext cx="10018713" cy="1752599"/>
          </a:xfrm>
        </p:spPr>
        <p:txBody>
          <a:bodyPr/>
          <a:lstStyle/>
          <a:p>
            <a:r>
              <a:rPr lang="en-GB" b="1" dirty="0"/>
              <a:t>Topic: Foundation Curriculum </a:t>
            </a:r>
            <a:br>
              <a:rPr lang="en-GB" dirty="0"/>
            </a:br>
            <a:endParaRPr lang="en-GB" dirty="0"/>
          </a:p>
        </p:txBody>
      </p:sp>
      <p:sp>
        <p:nvSpPr>
          <p:cNvPr id="3" name="TextBox 2"/>
          <p:cNvSpPr txBox="1"/>
          <p:nvPr/>
        </p:nvSpPr>
        <p:spPr>
          <a:xfrm>
            <a:off x="1768397" y="735431"/>
            <a:ext cx="10169237" cy="1446550"/>
          </a:xfrm>
          <a:prstGeom prst="rect">
            <a:avLst/>
          </a:prstGeom>
          <a:noFill/>
        </p:spPr>
        <p:txBody>
          <a:bodyPr wrap="square" rtlCol="0">
            <a:spAutoFit/>
          </a:bodyPr>
          <a:lstStyle/>
          <a:p>
            <a:pPr marL="342900" indent="-342900">
              <a:buFont typeface="Arial" panose="020B0604020202020204" pitchFamily="34" charset="0"/>
              <a:buChar char="•"/>
            </a:pPr>
            <a:r>
              <a:rPr lang="en-GB" sz="2000" dirty="0"/>
              <a:t>In Year 2 children will be learning new skills and building knowledge of  History, Geography, Science, Art, Music and DT through 6 topics this year. </a:t>
            </a:r>
          </a:p>
          <a:p>
            <a:endParaRPr lang="en-GB" sz="1000" dirty="0"/>
          </a:p>
          <a:p>
            <a:r>
              <a:rPr lang="en-GB" sz="2000" dirty="0"/>
              <a:t>       The topics are: </a:t>
            </a:r>
          </a:p>
          <a:p>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5702999"/>
              </p:ext>
            </p:extLst>
          </p:nvPr>
        </p:nvGraphicFramePr>
        <p:xfrm>
          <a:off x="1848293" y="1949137"/>
          <a:ext cx="9869488" cy="1105154"/>
        </p:xfrm>
        <a:graphic>
          <a:graphicData uri="http://schemas.openxmlformats.org/drawingml/2006/table">
            <a:tbl>
              <a:tblPr firstRow="1" firstCol="1" bandRow="1">
                <a:tableStyleId>{5C22544A-7EE6-4342-B048-85BDC9FD1C3A}</a:tableStyleId>
              </a:tblPr>
              <a:tblGrid>
                <a:gridCol w="1644106">
                  <a:extLst>
                    <a:ext uri="{9D8B030D-6E8A-4147-A177-3AD203B41FA5}">
                      <a16:colId xmlns:a16="http://schemas.microsoft.com/office/drawing/2014/main" val="2600420578"/>
                    </a:ext>
                  </a:extLst>
                </a:gridCol>
                <a:gridCol w="1646532">
                  <a:extLst>
                    <a:ext uri="{9D8B030D-6E8A-4147-A177-3AD203B41FA5}">
                      <a16:colId xmlns:a16="http://schemas.microsoft.com/office/drawing/2014/main" val="2386413330"/>
                    </a:ext>
                  </a:extLst>
                </a:gridCol>
                <a:gridCol w="1644106">
                  <a:extLst>
                    <a:ext uri="{9D8B030D-6E8A-4147-A177-3AD203B41FA5}">
                      <a16:colId xmlns:a16="http://schemas.microsoft.com/office/drawing/2014/main" val="2893049846"/>
                    </a:ext>
                  </a:extLst>
                </a:gridCol>
                <a:gridCol w="1646532">
                  <a:extLst>
                    <a:ext uri="{9D8B030D-6E8A-4147-A177-3AD203B41FA5}">
                      <a16:colId xmlns:a16="http://schemas.microsoft.com/office/drawing/2014/main" val="3504037757"/>
                    </a:ext>
                  </a:extLst>
                </a:gridCol>
                <a:gridCol w="1644106">
                  <a:extLst>
                    <a:ext uri="{9D8B030D-6E8A-4147-A177-3AD203B41FA5}">
                      <a16:colId xmlns:a16="http://schemas.microsoft.com/office/drawing/2014/main" val="1255615257"/>
                    </a:ext>
                  </a:extLst>
                </a:gridCol>
                <a:gridCol w="1644106">
                  <a:extLst>
                    <a:ext uri="{9D8B030D-6E8A-4147-A177-3AD203B41FA5}">
                      <a16:colId xmlns:a16="http://schemas.microsoft.com/office/drawing/2014/main" val="328906670"/>
                    </a:ext>
                  </a:extLst>
                </a:gridCol>
              </a:tblGrid>
              <a:tr h="420402">
                <a:tc>
                  <a:txBody>
                    <a:bodyPr/>
                    <a:lstStyle/>
                    <a:p>
                      <a:pPr algn="ctr">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Oh we do like to be beside the seaside!</a:t>
                      </a:r>
                    </a:p>
                  </a:txBody>
                  <a:tcPr marL="68580" marR="68580" marT="0" marB="0"/>
                </a:tc>
                <a:tc>
                  <a:txBody>
                    <a:bodyPr/>
                    <a:lstStyle/>
                    <a:p>
                      <a:pPr algn="ctr">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Revolting London (The Plague, Great Fire of London)</a:t>
                      </a:r>
                    </a:p>
                  </a:txBody>
                  <a:tcPr marL="68580" marR="68580" marT="0" marB="0"/>
                </a:tc>
                <a:tc>
                  <a:txBody>
                    <a:bodyPr/>
                    <a:lstStyle/>
                    <a:p>
                      <a:pPr algn="ctr">
                        <a:lnSpc>
                          <a:spcPct val="115000"/>
                        </a:lnSpc>
                        <a:spcAft>
                          <a:spcPts val="0"/>
                        </a:spcAf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Amazing Africa</a:t>
                      </a:r>
                    </a:p>
                  </a:txBody>
                  <a:tcPr marL="68580" marR="68580" marT="0" marB="0"/>
                </a:tc>
                <a:tc>
                  <a:txBody>
                    <a:bodyPr/>
                    <a:lstStyle/>
                    <a:p>
                      <a:pPr algn="ctr">
                        <a:lnSpc>
                          <a:spcPct val="115000"/>
                        </a:lnSpc>
                        <a:spcAft>
                          <a:spcPts val="0"/>
                        </a:spcAf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The Victorians</a:t>
                      </a:r>
                    </a:p>
                  </a:txBody>
                  <a:tcPr marL="68580" marR="68580" marT="0" marB="0"/>
                </a:tc>
                <a:tc>
                  <a:txBody>
                    <a:bodyPr/>
                    <a:lstStyle/>
                    <a:p>
                      <a:pPr algn="ctr">
                        <a:lnSpc>
                          <a:spcPct val="115000"/>
                        </a:lnSpc>
                        <a:spcAft>
                          <a:spcPts val="0"/>
                        </a:spcAf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Animal Carnival </a:t>
                      </a:r>
                    </a:p>
                  </a:txBody>
                  <a:tcPr marL="68580" marR="68580" marT="0" marB="0"/>
                </a:tc>
                <a:tc>
                  <a:txBody>
                    <a:bodyPr/>
                    <a:lstStyle/>
                    <a:p>
                      <a:pPr algn="ctr">
                        <a:lnSpc>
                          <a:spcPct val="115000"/>
                        </a:lnSpc>
                        <a:spcAft>
                          <a:spcPts val="0"/>
                        </a:spcAf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Down on the farm</a:t>
                      </a:r>
                    </a:p>
                    <a:p>
                      <a:pPr algn="ctr">
                        <a:lnSpc>
                          <a:spcPct val="115000"/>
                        </a:lnSpc>
                        <a:spcAft>
                          <a:spcPts val="0"/>
                        </a:spcAf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0097224"/>
                  </a:ext>
                </a:extLst>
              </a:tr>
            </a:tbl>
          </a:graphicData>
        </a:graphic>
      </p:graphicFrame>
      <p:sp>
        <p:nvSpPr>
          <p:cNvPr id="7" name="TextBox 6"/>
          <p:cNvSpPr txBox="1"/>
          <p:nvPr/>
        </p:nvSpPr>
        <p:spPr>
          <a:xfrm>
            <a:off x="1740278" y="2858274"/>
            <a:ext cx="10209811" cy="4339650"/>
          </a:xfrm>
          <a:prstGeom prst="rect">
            <a:avLst/>
          </a:prstGeom>
          <a:noFill/>
        </p:spPr>
        <p:txBody>
          <a:bodyPr wrap="square" rtlCol="0">
            <a:spAutoFit/>
          </a:bodyPr>
          <a:lstStyle/>
          <a:p>
            <a:endParaRPr lang="en-GB" sz="2000" dirty="0"/>
          </a:p>
          <a:p>
            <a:pPr marL="342900" indent="-342900">
              <a:buFont typeface="Arial" panose="020B0604020202020204" pitchFamily="34" charset="0"/>
              <a:buChar char="•"/>
            </a:pPr>
            <a:r>
              <a:rPr lang="en-GB" sz="2000" dirty="0"/>
              <a:t>Children also follow a computing curriculum where they learn to be safe online and develop their computer literacy skills. This includes making simple graphics and typing with accuracy. </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They are also taught about religion through  RE which follows the Discovery Scheme of work and in Year 2 we will be focusing on the world’s main religions e.g. Islam, Judaism.  This helps the children to develop an understanding of different people in their community. </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PE will be taught twice a week and children will learn progressive skills through games, dance and gymnastics sessions. They will need the correct PE kit of red shorts, a white t-shirt, </a:t>
            </a:r>
            <a:r>
              <a:rPr lang="en-GB" sz="2000" b="1" dirty="0"/>
              <a:t>socks</a:t>
            </a:r>
            <a:r>
              <a:rPr lang="en-GB" sz="2000" dirty="0"/>
              <a:t> and trainers for indoors and a plain back joggers and jumper (tracksuit) and trainers for outdoor PE .   </a:t>
            </a:r>
          </a:p>
          <a:p>
            <a:endParaRPr lang="en-GB" dirty="0"/>
          </a:p>
          <a:p>
            <a:r>
              <a:rPr lang="en-GB" dirty="0"/>
              <a:t> </a:t>
            </a:r>
          </a:p>
        </p:txBody>
      </p:sp>
    </p:spTree>
    <p:extLst>
      <p:ext uri="{BB962C8B-B14F-4D97-AF65-F5344CB8AC3E}">
        <p14:creationId xmlns:p14="http://schemas.microsoft.com/office/powerpoint/2010/main" val="3048107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85057"/>
            <a:ext cx="10018713" cy="1752599"/>
          </a:xfrm>
        </p:spPr>
        <p:txBody>
          <a:bodyPr/>
          <a:lstStyle/>
          <a:p>
            <a:pPr algn="l"/>
            <a:r>
              <a:rPr lang="en-GB" b="1" dirty="0"/>
              <a:t>RSE in Year 2 </a:t>
            </a:r>
          </a:p>
        </p:txBody>
      </p:sp>
      <p:sp>
        <p:nvSpPr>
          <p:cNvPr id="3" name="TextBox 2"/>
          <p:cNvSpPr txBox="1"/>
          <p:nvPr/>
        </p:nvSpPr>
        <p:spPr>
          <a:xfrm>
            <a:off x="1461655" y="1240745"/>
            <a:ext cx="10730345" cy="5386090"/>
          </a:xfrm>
          <a:prstGeom prst="rect">
            <a:avLst/>
          </a:prstGeom>
          <a:noFill/>
        </p:spPr>
        <p:txBody>
          <a:bodyPr wrap="square" rtlCol="0">
            <a:spAutoFit/>
          </a:bodyPr>
          <a:lstStyle/>
          <a:p>
            <a:pPr marL="342900" indent="-342900">
              <a:buFont typeface="Arial" panose="020B0604020202020204" pitchFamily="34" charset="0"/>
              <a:buChar char="•"/>
            </a:pPr>
            <a:r>
              <a:rPr lang="en-GB" sz="2000" dirty="0"/>
              <a:t>It is now statutory that all children learn about relationships and sex education.</a:t>
            </a:r>
          </a:p>
          <a:p>
            <a:endParaRPr lang="en-GB" sz="1600" dirty="0"/>
          </a:p>
          <a:p>
            <a:pPr marL="342900" indent="-342900">
              <a:buFont typeface="Arial" panose="020B0604020202020204" pitchFamily="34" charset="0"/>
              <a:buChar char="•"/>
            </a:pPr>
            <a:r>
              <a:rPr lang="en-GB" sz="2000" dirty="0"/>
              <a:t>As a school we follow DfE guidance on what should be taught and have planned a curriculum that best fits the needs of the children at each stage of their development.</a:t>
            </a:r>
          </a:p>
          <a:p>
            <a:endParaRPr lang="en-GB" sz="1600" dirty="0"/>
          </a:p>
          <a:p>
            <a:r>
              <a:rPr lang="en-GB" sz="2400" b="1" dirty="0"/>
              <a:t>In Year 2, children will learn about these topics: </a:t>
            </a:r>
            <a:endParaRPr lang="en-GB" sz="2000" dirty="0"/>
          </a:p>
          <a:p>
            <a:pPr marL="342900" indent="-342900">
              <a:buFont typeface="Arial" panose="020B0604020202020204" pitchFamily="34" charset="0"/>
              <a:buChar char="•"/>
            </a:pPr>
            <a:r>
              <a:rPr lang="en-GB" sz="2000" dirty="0"/>
              <a:t>Healthy Life Styles (personal hygiene and active lifestyles)</a:t>
            </a:r>
          </a:p>
          <a:p>
            <a:pPr marL="342900" indent="-342900">
              <a:buFont typeface="Arial" panose="020B0604020202020204" pitchFamily="34" charset="0"/>
              <a:buChar char="•"/>
            </a:pPr>
            <a:r>
              <a:rPr lang="en-GB" sz="2000" dirty="0"/>
              <a:t>Growing, Changing and Reproducing (body part, that growing takes times, how we change as we grow)</a:t>
            </a:r>
          </a:p>
          <a:p>
            <a:pPr marL="342900" indent="-342900">
              <a:buFont typeface="Arial" panose="020B0604020202020204" pitchFamily="34" charset="0"/>
              <a:buChar char="•"/>
            </a:pPr>
            <a:r>
              <a:rPr lang="en-GB" sz="2000" dirty="0"/>
              <a:t>First Aid (bites and strings)</a:t>
            </a:r>
          </a:p>
          <a:p>
            <a:pPr marL="342900" indent="-342900">
              <a:buFont typeface="Arial" panose="020B0604020202020204" pitchFamily="34" charset="0"/>
              <a:buChar char="•"/>
            </a:pPr>
            <a:r>
              <a:rPr lang="en-GB" sz="2000" dirty="0"/>
              <a:t>Feeling and Emotions (understanding emotions and why we feel them)</a:t>
            </a:r>
          </a:p>
          <a:p>
            <a:pPr marL="342900" indent="-342900">
              <a:buFont typeface="Arial" panose="020B0604020202020204" pitchFamily="34" charset="0"/>
              <a:buChar char="•"/>
            </a:pPr>
            <a:r>
              <a:rPr lang="en-GB" sz="2000" dirty="0"/>
              <a:t>Families and Friendships (showing good manner, kindness and what makes a good friend)</a:t>
            </a:r>
          </a:p>
          <a:p>
            <a:pPr marL="342900" indent="-342900">
              <a:buFont typeface="Arial" panose="020B0604020202020204" pitchFamily="34" charset="0"/>
              <a:buChar char="•"/>
            </a:pPr>
            <a:r>
              <a:rPr lang="en-GB" sz="2000" dirty="0"/>
              <a:t>Respectful relationships (respect, bullying)</a:t>
            </a:r>
          </a:p>
          <a:p>
            <a:pPr marL="342900" indent="-342900">
              <a:buFont typeface="Arial" panose="020B0604020202020204" pitchFamily="34" charset="0"/>
              <a:buChar char="•"/>
            </a:pPr>
            <a:r>
              <a:rPr lang="en-GB" sz="2000" dirty="0"/>
              <a:t>Living with others (team work and group work)</a:t>
            </a:r>
          </a:p>
          <a:p>
            <a:pPr marL="342900" indent="-342900">
              <a:buFont typeface="Arial" panose="020B0604020202020204" pitchFamily="34" charset="0"/>
              <a:buChar char="•"/>
            </a:pPr>
            <a:r>
              <a:rPr lang="en-GB" sz="2000" dirty="0"/>
              <a:t>The Environment (how we can improve the environment)</a:t>
            </a:r>
          </a:p>
          <a:p>
            <a:pPr marL="342900" indent="-342900">
              <a:buFont typeface="Arial" panose="020B0604020202020204" pitchFamily="34" charset="0"/>
              <a:buChar char="•"/>
            </a:pPr>
            <a:r>
              <a:rPr lang="en-GB" sz="2000" dirty="0"/>
              <a:t>Money Management (saving money)</a:t>
            </a:r>
          </a:p>
          <a:p>
            <a:pPr marL="342900" indent="-342900">
              <a:buFont typeface="Arial" panose="020B0604020202020204" pitchFamily="34" charset="0"/>
              <a:buChar char="•"/>
            </a:pPr>
            <a:r>
              <a:rPr lang="en-GB" sz="2000" dirty="0"/>
              <a:t>Aspirations (growth mindset and knowing our own strengths)</a:t>
            </a:r>
            <a:endParaRPr lang="en-GB" dirty="0"/>
          </a:p>
        </p:txBody>
      </p:sp>
    </p:spTree>
    <p:extLst>
      <p:ext uri="{BB962C8B-B14F-4D97-AF65-F5344CB8AC3E}">
        <p14:creationId xmlns:p14="http://schemas.microsoft.com/office/powerpoint/2010/main" val="1698981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219"/>
            <a:ext cx="10342418" cy="1752599"/>
          </a:xfrm>
        </p:spPr>
        <p:txBody>
          <a:bodyPr/>
          <a:lstStyle/>
          <a:p>
            <a:pPr algn="l"/>
            <a:r>
              <a:rPr lang="en-GB" b="1" dirty="0"/>
              <a:t>Behaviour: School rules, rewards &amp; sanctions,  7 daily habits </a:t>
            </a:r>
          </a:p>
        </p:txBody>
      </p:sp>
      <p:sp>
        <p:nvSpPr>
          <p:cNvPr id="3" name="TextBox 2"/>
          <p:cNvSpPr txBox="1"/>
          <p:nvPr/>
        </p:nvSpPr>
        <p:spPr>
          <a:xfrm>
            <a:off x="1484311" y="1703088"/>
            <a:ext cx="10342418" cy="5509200"/>
          </a:xfrm>
          <a:prstGeom prst="rect">
            <a:avLst/>
          </a:prstGeom>
          <a:noFill/>
        </p:spPr>
        <p:txBody>
          <a:bodyPr wrap="square" rtlCol="0">
            <a:spAutoFit/>
          </a:bodyPr>
          <a:lstStyle/>
          <a:p>
            <a:pPr marL="342900" indent="-342900">
              <a:buFont typeface="Arial" panose="020B0604020202020204" pitchFamily="34" charset="0"/>
              <a:buChar char="•"/>
            </a:pPr>
            <a:r>
              <a:rPr lang="en-GB" sz="2000" dirty="0"/>
              <a:t>The school behaviour system is consistent throughout the primary school and you can still expect to see </a:t>
            </a:r>
            <a:r>
              <a:rPr lang="en-GB" sz="2000" b="1" dirty="0">
                <a:solidFill>
                  <a:schemeClr val="accent6">
                    <a:lumMod val="50000"/>
                  </a:schemeClr>
                </a:solidFill>
              </a:rPr>
              <a:t>Green Certificates </a:t>
            </a:r>
            <a:r>
              <a:rPr lang="en-GB" sz="2000" dirty="0"/>
              <a:t>at the end of the week. </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In school, children will learn the school rules and learn how to make good, kind and respectful choices. There are many rewards for following school rules and making good choices such as positive praise, stickers, golden time, team tokens, certificates and bronze, silver and gold awards. This year children have the chance to win the Headteachers’ Special Award for outstanding behaviours in school. </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There are sanctions when the school rules are not followed and children know what these are. When children lose all three chances in class or break a school rule they can receive an amber and for more serious behaviours a Red. Please look out and praise your child when they receive a green certificate and a yellow certificate. If they do not bring a certificate home it could be worth checking with the teacher why not if they have not already spoken to you. </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876451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0AB46-EF74-428C-BB85-9FFBC11CCD51}"/>
              </a:ext>
            </a:extLst>
          </p:cNvPr>
          <p:cNvSpPr>
            <a:spLocks noGrp="1"/>
          </p:cNvSpPr>
          <p:nvPr>
            <p:ph type="title"/>
          </p:nvPr>
        </p:nvSpPr>
        <p:spPr>
          <a:xfrm>
            <a:off x="1025248" y="-419566"/>
            <a:ext cx="10018713" cy="1752599"/>
          </a:xfrm>
        </p:spPr>
        <p:txBody>
          <a:bodyPr/>
          <a:lstStyle/>
          <a:p>
            <a:r>
              <a:rPr lang="en-GB" b="1" dirty="0"/>
              <a:t>Helping us to help you and your children.</a:t>
            </a:r>
          </a:p>
        </p:txBody>
      </p:sp>
      <p:sp>
        <p:nvSpPr>
          <p:cNvPr id="3" name="Content Placeholder 2">
            <a:extLst>
              <a:ext uri="{FF2B5EF4-FFF2-40B4-BE49-F238E27FC236}">
                <a16:creationId xmlns:a16="http://schemas.microsoft.com/office/drawing/2014/main" id="{B6B04565-0638-45E1-A72F-2D778BDCB0B3}"/>
              </a:ext>
            </a:extLst>
          </p:cNvPr>
          <p:cNvSpPr>
            <a:spLocks noGrp="1"/>
          </p:cNvSpPr>
          <p:nvPr>
            <p:ph idx="1"/>
          </p:nvPr>
        </p:nvSpPr>
        <p:spPr>
          <a:xfrm>
            <a:off x="1351788" y="1620077"/>
            <a:ext cx="10018713" cy="3124201"/>
          </a:xfrm>
        </p:spPr>
        <p:txBody>
          <a:bodyPr>
            <a:noAutofit/>
          </a:bodyPr>
          <a:lstStyle/>
          <a:p>
            <a:r>
              <a:rPr lang="en-GB" sz="2000" dirty="0"/>
              <a:t>Please ensure all school uniform and PE kit is correctly labelled with your child’s name.</a:t>
            </a:r>
          </a:p>
          <a:p>
            <a:r>
              <a:rPr lang="en-GB" sz="2000" dirty="0"/>
              <a:t>On PE days long hair needs to be tied back and earrings removed.</a:t>
            </a:r>
          </a:p>
          <a:p>
            <a:r>
              <a:rPr lang="en-GB" sz="2000" dirty="0"/>
              <a:t>Please inform the school if your child has any dietary requirements or allergies.</a:t>
            </a:r>
          </a:p>
          <a:p>
            <a:r>
              <a:rPr lang="en-GB" sz="2000" dirty="0"/>
              <a:t>If somebody new is picking up your child please inform the office. If it is a regular pick up, the arrangement can be added to your child’s record.</a:t>
            </a:r>
          </a:p>
          <a:p>
            <a:r>
              <a:rPr lang="en-GB" sz="2000" dirty="0"/>
              <a:t>If your child receives medication in school please return their new care plan and check their medicine is in date.</a:t>
            </a:r>
          </a:p>
          <a:p>
            <a:r>
              <a:rPr lang="en-GB" sz="2000" dirty="0"/>
              <a:t>Occasionally we do get nits in school, please comb your child’s hair regularly to prevent outbreaks in school.</a:t>
            </a:r>
          </a:p>
          <a:p>
            <a:r>
              <a:rPr lang="en-GB" sz="2000" dirty="0"/>
              <a:t>Read at home and complete set homework. Please let us know if your child is struggling with the work at home.</a:t>
            </a:r>
          </a:p>
        </p:txBody>
      </p:sp>
    </p:spTree>
    <p:extLst>
      <p:ext uri="{BB962C8B-B14F-4D97-AF65-F5344CB8AC3E}">
        <p14:creationId xmlns:p14="http://schemas.microsoft.com/office/powerpoint/2010/main" val="573794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1343" y="858611"/>
            <a:ext cx="10515600" cy="5038148"/>
          </a:xfrm>
        </p:spPr>
        <p:txBody>
          <a:bodyPr>
            <a:normAutofit/>
          </a:bodyPr>
          <a:lstStyle/>
          <a:p>
            <a:pPr algn="ctr"/>
            <a:r>
              <a:rPr lang="en-GB" dirty="0"/>
              <a:t>If you have any concerns or worries please email or call into the school and we will arrange a time to chat with you.</a:t>
            </a:r>
            <a:br>
              <a:rPr lang="en-GB" dirty="0"/>
            </a:br>
            <a:br>
              <a:rPr lang="en-GB" dirty="0"/>
            </a:br>
            <a:r>
              <a:rPr lang="en-GB" dirty="0">
                <a:hlinkClick r:id="rId2"/>
              </a:rPr>
              <a:t>parents@ghyllgrove.essex.sch.uk</a:t>
            </a:r>
            <a:endParaRPr lang="en-GB" dirty="0"/>
          </a:p>
        </p:txBody>
      </p:sp>
    </p:spTree>
    <p:extLst>
      <p:ext uri="{BB962C8B-B14F-4D97-AF65-F5344CB8AC3E}">
        <p14:creationId xmlns:p14="http://schemas.microsoft.com/office/powerpoint/2010/main" val="1540272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9721" y="685800"/>
            <a:ext cx="10018713" cy="1752599"/>
          </a:xfrm>
        </p:spPr>
        <p:txBody>
          <a:bodyPr/>
          <a:lstStyle/>
          <a:p>
            <a:pPr algn="l"/>
            <a:r>
              <a:rPr lang="en-GB" b="1" dirty="0"/>
              <a:t>Aims</a:t>
            </a:r>
            <a:r>
              <a:rPr lang="en-GB" dirty="0"/>
              <a:t> </a:t>
            </a:r>
          </a:p>
        </p:txBody>
      </p:sp>
      <p:sp>
        <p:nvSpPr>
          <p:cNvPr id="3" name="TextBox 2"/>
          <p:cNvSpPr txBox="1"/>
          <p:nvPr/>
        </p:nvSpPr>
        <p:spPr>
          <a:xfrm>
            <a:off x="1640773" y="2438399"/>
            <a:ext cx="10188369" cy="2831544"/>
          </a:xfrm>
          <a:prstGeom prst="rect">
            <a:avLst/>
          </a:prstGeom>
          <a:noFill/>
        </p:spPr>
        <p:txBody>
          <a:bodyPr wrap="square" rtlCol="0">
            <a:spAutoFit/>
          </a:bodyPr>
          <a:lstStyle/>
          <a:p>
            <a:pPr marL="285750" indent="-285750">
              <a:buFont typeface="Arial" panose="020B0604020202020204" pitchFamily="34" charset="0"/>
              <a:buChar char="•"/>
            </a:pPr>
            <a:r>
              <a:rPr lang="en-GB" sz="3200" dirty="0"/>
              <a:t>Meet the Year 2 Teachers </a:t>
            </a:r>
          </a:p>
          <a:p>
            <a:pPr marL="285750" indent="-285750">
              <a:buFont typeface="Arial" panose="020B0604020202020204" pitchFamily="34" charset="0"/>
              <a:buChar char="•"/>
            </a:pPr>
            <a:r>
              <a:rPr lang="en-GB" sz="3200" dirty="0"/>
              <a:t>Know the curriculum your child will be taught this year</a:t>
            </a:r>
          </a:p>
          <a:p>
            <a:pPr marL="285750" indent="-285750">
              <a:buFont typeface="Arial" panose="020B0604020202020204" pitchFamily="34" charset="0"/>
              <a:buChar char="•"/>
            </a:pPr>
            <a:r>
              <a:rPr lang="en-GB" sz="3200" dirty="0"/>
              <a:t>School behaviour system </a:t>
            </a:r>
          </a:p>
          <a:p>
            <a:pPr marL="285750" indent="-285750">
              <a:buFont typeface="Arial" panose="020B0604020202020204" pitchFamily="34" charset="0"/>
              <a:buChar char="•"/>
            </a:pPr>
            <a:r>
              <a:rPr lang="en-GB" sz="3200" dirty="0"/>
              <a:t>RSE in Year 2</a:t>
            </a:r>
          </a:p>
          <a:p>
            <a:pPr marL="285750" indent="-285750">
              <a:buFont typeface="Arial" panose="020B0604020202020204" pitchFamily="34" charset="0"/>
              <a:buChar char="•"/>
            </a:pPr>
            <a:r>
              <a:rPr lang="en-GB" sz="3200" dirty="0"/>
              <a:t>How to support your child at home</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845888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5257" y="0"/>
            <a:ext cx="9353798" cy="1325563"/>
          </a:xfrm>
        </p:spPr>
        <p:txBody>
          <a:bodyPr/>
          <a:lstStyle/>
          <a:p>
            <a:pPr algn="l"/>
            <a:r>
              <a:rPr lang="en-GB" b="1" dirty="0"/>
              <a:t>English </a:t>
            </a:r>
          </a:p>
        </p:txBody>
      </p:sp>
      <p:sp>
        <p:nvSpPr>
          <p:cNvPr id="3" name="TextBox 2"/>
          <p:cNvSpPr txBox="1"/>
          <p:nvPr/>
        </p:nvSpPr>
        <p:spPr>
          <a:xfrm>
            <a:off x="1785257" y="1180491"/>
            <a:ext cx="9461170" cy="6617196"/>
          </a:xfrm>
          <a:prstGeom prst="rect">
            <a:avLst/>
          </a:prstGeom>
          <a:noFill/>
        </p:spPr>
        <p:txBody>
          <a:bodyPr wrap="square" rtlCol="0">
            <a:spAutoFit/>
          </a:bodyPr>
          <a:lstStyle/>
          <a:p>
            <a:pPr marL="285750" indent="-285750">
              <a:buFont typeface="Arial" panose="020B0604020202020204" pitchFamily="34" charset="0"/>
              <a:buChar char="•"/>
            </a:pPr>
            <a:r>
              <a:rPr lang="en-GB" sz="2000" dirty="0"/>
              <a:t>English is delivered through a variety of text structures </a:t>
            </a:r>
            <a:r>
              <a:rPr lang="en-GB" sz="2000" dirty="0" err="1"/>
              <a:t>e.g</a:t>
            </a:r>
            <a:r>
              <a:rPr lang="en-GB" sz="2000" dirty="0"/>
              <a:t> stories, poems.</a:t>
            </a:r>
          </a:p>
          <a:p>
            <a:pPr marL="285750" indent="-285750">
              <a:buFont typeface="Arial" panose="020B0604020202020204" pitchFamily="34" charset="0"/>
              <a:buChar char="•"/>
            </a:pPr>
            <a:r>
              <a:rPr lang="en-GB" sz="2000" dirty="0"/>
              <a:t>Wherever possible our English is linked to our Topic, we believe this helps to develop creative writing and gives the children’s pieces of work purpose.</a:t>
            </a:r>
          </a:p>
          <a:p>
            <a:pPr marL="285750" indent="-285750">
              <a:buFont typeface="Arial" panose="020B0604020202020204" pitchFamily="34" charset="0"/>
              <a:buChar char="•"/>
            </a:pPr>
            <a:r>
              <a:rPr lang="en-GB" sz="2000" dirty="0"/>
              <a:t>Some examples of texts that your children will be looking at this year include Billy’s Bucket and diary entries from the Great Fire of London. </a:t>
            </a:r>
          </a:p>
          <a:p>
            <a:endParaRPr lang="en-GB" sz="2000" b="1" u="sng" dirty="0"/>
          </a:p>
          <a:p>
            <a:r>
              <a:rPr lang="en-GB" sz="2000" b="1" u="sng" dirty="0"/>
              <a:t>By the end of Year 2 children should be able to:</a:t>
            </a:r>
          </a:p>
          <a:p>
            <a:pPr marL="285750" indent="-285750">
              <a:buFont typeface="Arial" panose="020B0604020202020204" pitchFamily="34" charset="0"/>
              <a:buChar char="•"/>
            </a:pPr>
            <a:r>
              <a:rPr lang="en-GB" sz="2000" dirty="0"/>
              <a:t>Be able to read largely fluently.</a:t>
            </a:r>
          </a:p>
          <a:p>
            <a:pPr marL="285750" indent="-285750">
              <a:buFont typeface="Arial" panose="020B0604020202020204" pitchFamily="34" charset="0"/>
              <a:buChar char="•"/>
            </a:pPr>
            <a:r>
              <a:rPr lang="en-GB" sz="2000" dirty="0"/>
              <a:t>Write clearly and accurately.</a:t>
            </a:r>
          </a:p>
          <a:p>
            <a:pPr marL="285750" indent="-285750">
              <a:buFont typeface="Arial" panose="020B0604020202020204" pitchFamily="34" charset="0"/>
              <a:buChar char="•"/>
            </a:pPr>
            <a:r>
              <a:rPr lang="en-GB" sz="2000" dirty="0"/>
              <a:t>Participate in discussions and answer questions about a piece of text.</a:t>
            </a:r>
          </a:p>
          <a:p>
            <a:pPr marL="285750" indent="-285750">
              <a:buFont typeface="Arial" panose="020B0604020202020204" pitchFamily="34" charset="0"/>
              <a:buChar char="•"/>
            </a:pPr>
            <a:r>
              <a:rPr lang="en-GB" sz="2000" dirty="0"/>
              <a:t>Form letters that are of the correct size and begin to develop a joined up handwriting style.</a:t>
            </a:r>
          </a:p>
          <a:p>
            <a:pPr marL="285750" indent="-285750">
              <a:buFont typeface="Arial" panose="020B0604020202020204" pitchFamily="34" charset="0"/>
              <a:buChar char="•"/>
            </a:pPr>
            <a:r>
              <a:rPr lang="en-GB" sz="2000" dirty="0"/>
              <a:t>Use correct punctation and write accurately in the future, present and past.</a:t>
            </a:r>
          </a:p>
          <a:p>
            <a:pPr marL="285750" indent="-285750">
              <a:buFont typeface="Arial" panose="020B0604020202020204" pitchFamily="34" charset="0"/>
              <a:buChar char="•"/>
            </a:pPr>
            <a:r>
              <a:rPr lang="en-GB" sz="2000" dirty="0"/>
              <a:t>Build their writing stamina so that they can write longer pieces</a:t>
            </a:r>
            <a:r>
              <a:rPr lang="en-GB" dirty="0"/>
              <a:t>.</a:t>
            </a:r>
          </a:p>
          <a:p>
            <a:pPr marL="285750" indent="-285750">
              <a:buFont typeface="Arial" panose="020B0604020202020204" pitchFamily="34" charset="0"/>
              <a:buChar char="•"/>
            </a:pPr>
            <a:endParaRPr lang="en-GB" dirty="0"/>
          </a:p>
          <a:p>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endParaRPr lang="en-GB" dirty="0"/>
          </a:p>
          <a:p>
            <a:endParaRPr lang="en-GB" dirty="0"/>
          </a:p>
          <a:p>
            <a:endParaRPr lang="en-GB" dirty="0"/>
          </a:p>
          <a:p>
            <a:r>
              <a:rPr lang="en-GB" dirty="0"/>
              <a:t>      	</a:t>
            </a:r>
          </a:p>
        </p:txBody>
      </p:sp>
    </p:spTree>
    <p:extLst>
      <p:ext uri="{BB962C8B-B14F-4D97-AF65-F5344CB8AC3E}">
        <p14:creationId xmlns:p14="http://schemas.microsoft.com/office/powerpoint/2010/main" val="4106272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6885" y="-115409"/>
            <a:ext cx="10018713" cy="1752599"/>
          </a:xfrm>
        </p:spPr>
        <p:txBody>
          <a:bodyPr/>
          <a:lstStyle/>
          <a:p>
            <a:pPr algn="l"/>
            <a:r>
              <a:rPr lang="en-GB" b="1" dirty="0"/>
              <a:t>Phonics and the Phonics Screening</a:t>
            </a:r>
          </a:p>
        </p:txBody>
      </p:sp>
      <p:sp>
        <p:nvSpPr>
          <p:cNvPr id="3" name="Rectangle 2"/>
          <p:cNvSpPr/>
          <p:nvPr/>
        </p:nvSpPr>
        <p:spPr>
          <a:xfrm>
            <a:off x="1318726" y="1343511"/>
            <a:ext cx="10296872" cy="3785652"/>
          </a:xfrm>
          <a:prstGeom prst="rect">
            <a:avLst/>
          </a:prstGeom>
        </p:spPr>
        <p:txBody>
          <a:bodyPr wrap="square">
            <a:spAutoFit/>
          </a:bodyPr>
          <a:lstStyle/>
          <a:p>
            <a:pPr marL="285750" indent="-285750">
              <a:buFont typeface="Arial" panose="020B0604020202020204" pitchFamily="34" charset="0"/>
              <a:buChar char="•"/>
            </a:pPr>
            <a:r>
              <a:rPr lang="en-GB" sz="2000" dirty="0"/>
              <a:t>Phonics is taught daily in Year 2 in sessions that last approximately half an hour.</a:t>
            </a:r>
          </a:p>
          <a:p>
            <a:pPr marL="285750" indent="-285750">
              <a:buFont typeface="Arial" panose="020B0604020202020204" pitchFamily="34" charset="0"/>
              <a:buChar char="•"/>
            </a:pPr>
            <a:r>
              <a:rPr lang="en-GB" sz="2000" dirty="0"/>
              <a:t>Children learn a sound a day and focus on a few new Common Exception Words per week.</a:t>
            </a:r>
          </a:p>
          <a:p>
            <a:pPr marL="285750" indent="-285750">
              <a:buFont typeface="Arial" panose="020B0604020202020204" pitchFamily="34" charset="0"/>
              <a:buChar char="•"/>
            </a:pPr>
            <a:r>
              <a:rPr lang="en-GB" sz="2000" dirty="0"/>
              <a:t>Currently, we are working towards the Phonics Screening Check that the children missed in Year 1 due to Covid restrictions. </a:t>
            </a:r>
          </a:p>
          <a:p>
            <a:endParaRPr lang="en-GB" sz="2000" dirty="0"/>
          </a:p>
          <a:p>
            <a:endParaRPr lang="en-GB" sz="2000" b="1" u="sng" dirty="0"/>
          </a:p>
          <a:p>
            <a:r>
              <a:rPr lang="en-GB" sz="2000" b="1" u="sng" dirty="0"/>
              <a:t>Phonic Screening</a:t>
            </a:r>
            <a:endParaRPr lang="en-GB" sz="2000" dirty="0"/>
          </a:p>
          <a:p>
            <a:pPr marL="285750" indent="-285750">
              <a:buFont typeface="Arial" panose="020B0604020202020204" pitchFamily="34" charset="0"/>
              <a:buChar char="•"/>
            </a:pPr>
            <a:r>
              <a:rPr lang="en-GB" sz="2000" dirty="0"/>
              <a:t>It assesses a child’s ability to read words with certain sound patterns.</a:t>
            </a:r>
          </a:p>
          <a:p>
            <a:pPr marL="285750" indent="-285750">
              <a:buFont typeface="Arial" panose="020B0604020202020204" pitchFamily="34" charset="0"/>
              <a:buChar char="•"/>
            </a:pPr>
            <a:r>
              <a:rPr lang="en-GB" sz="2000" dirty="0"/>
              <a:t>It asks the children to read real and ‘alien’ words.</a:t>
            </a:r>
          </a:p>
          <a:p>
            <a:pPr marL="285750" indent="-285750">
              <a:buFont typeface="Arial" panose="020B0604020202020204" pitchFamily="34" charset="0"/>
              <a:buChar char="•"/>
            </a:pPr>
            <a:r>
              <a:rPr lang="en-GB" sz="2000" dirty="0"/>
              <a:t>If a child ‘fails’ the check it does not mean that their reading is not developing or they cannot move to the next phase of study.</a:t>
            </a:r>
          </a:p>
          <a:p>
            <a:pPr marL="285750" indent="-285750">
              <a:buFont typeface="Arial" panose="020B0604020202020204" pitchFamily="34" charset="0"/>
              <a:buChar char="•"/>
            </a:pPr>
            <a:r>
              <a:rPr lang="en-GB" sz="2000" dirty="0"/>
              <a:t>The check is due to be carried out after October half term.</a:t>
            </a:r>
          </a:p>
        </p:txBody>
      </p:sp>
    </p:spTree>
    <p:extLst>
      <p:ext uri="{BB962C8B-B14F-4D97-AF65-F5344CB8AC3E}">
        <p14:creationId xmlns:p14="http://schemas.microsoft.com/office/powerpoint/2010/main" val="4228563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6885" y="-106532"/>
            <a:ext cx="10018713" cy="1752599"/>
          </a:xfrm>
        </p:spPr>
        <p:txBody>
          <a:bodyPr/>
          <a:lstStyle/>
          <a:p>
            <a:pPr algn="l"/>
            <a:r>
              <a:rPr lang="en-GB" b="1" dirty="0"/>
              <a:t>Spelling</a:t>
            </a:r>
          </a:p>
        </p:txBody>
      </p:sp>
      <p:sp>
        <p:nvSpPr>
          <p:cNvPr id="3" name="Rectangle 2"/>
          <p:cNvSpPr/>
          <p:nvPr/>
        </p:nvSpPr>
        <p:spPr>
          <a:xfrm>
            <a:off x="1318726" y="1343511"/>
            <a:ext cx="10296872" cy="2492990"/>
          </a:xfrm>
          <a:prstGeom prst="rect">
            <a:avLst/>
          </a:prstGeom>
        </p:spPr>
        <p:txBody>
          <a:bodyPr wrap="square">
            <a:spAutoFit/>
          </a:bodyPr>
          <a:lstStyle/>
          <a:p>
            <a:pPr marL="285750" indent="-285750">
              <a:buFont typeface="Arial" panose="020B0604020202020204" pitchFamily="34" charset="0"/>
              <a:buChar char="•"/>
            </a:pPr>
            <a:r>
              <a:rPr lang="en-GB" sz="2000" dirty="0"/>
              <a:t>After the Phonics Screening, most children will move to learning specific spelling rules rather than a sound.</a:t>
            </a:r>
          </a:p>
          <a:p>
            <a:pPr marL="285750" indent="-285750">
              <a:buFont typeface="Arial" panose="020B0604020202020204" pitchFamily="34" charset="0"/>
              <a:buChar char="•"/>
            </a:pPr>
            <a:r>
              <a:rPr lang="en-GB" sz="2000" dirty="0"/>
              <a:t>This helps to further develop their spelling accuracy within their writing and helps your child to continue to become more fluent with their reading.</a:t>
            </a:r>
          </a:p>
          <a:p>
            <a:pPr marL="285750" indent="-285750">
              <a:buFont typeface="Arial" panose="020B0604020202020204" pitchFamily="34" charset="0"/>
              <a:buChar char="•"/>
            </a:pPr>
            <a:r>
              <a:rPr lang="en-GB" sz="2000" dirty="0"/>
              <a:t>Learning these spellings will also help the children with their KS1 SATS.</a:t>
            </a:r>
          </a:p>
          <a:p>
            <a:pPr marL="285750" indent="-285750">
              <a:buFont typeface="Arial" panose="020B0604020202020204" pitchFamily="34" charset="0"/>
              <a:buChar char="•"/>
            </a:pPr>
            <a:r>
              <a:rPr lang="en-GB" sz="2000" dirty="0"/>
              <a:t>Children will be set weekly spellings to learn.</a:t>
            </a:r>
          </a:p>
          <a:p>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112051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1337" y="-189648"/>
            <a:ext cx="10018713" cy="1752599"/>
          </a:xfrm>
        </p:spPr>
        <p:txBody>
          <a:bodyPr/>
          <a:lstStyle/>
          <a:p>
            <a:pPr algn="l"/>
            <a:r>
              <a:rPr lang="en-GB" b="1" dirty="0"/>
              <a:t>English</a:t>
            </a:r>
          </a:p>
        </p:txBody>
      </p:sp>
      <p:sp>
        <p:nvSpPr>
          <p:cNvPr id="3" name="Rectangle 2"/>
          <p:cNvSpPr/>
          <p:nvPr/>
        </p:nvSpPr>
        <p:spPr>
          <a:xfrm>
            <a:off x="1364342" y="1339256"/>
            <a:ext cx="10624457" cy="4832092"/>
          </a:xfrm>
          <a:prstGeom prst="rect">
            <a:avLst/>
          </a:prstGeom>
        </p:spPr>
        <p:txBody>
          <a:bodyPr wrap="square">
            <a:spAutoFit/>
          </a:bodyPr>
          <a:lstStyle/>
          <a:p>
            <a:pPr marL="457200" indent="-457200">
              <a:buFont typeface="Arial" panose="020B0604020202020204" pitchFamily="34" charset="0"/>
              <a:buChar char="•"/>
            </a:pPr>
            <a:r>
              <a:rPr lang="en-GB" sz="2800" dirty="0"/>
              <a:t>Please help your child at home by asking them to read to you at least three times a week at home and sign their home school diary .</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Remember there are lots of excellent books on Bug Club too.</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 Share books with them and read books to them.  </a:t>
            </a:r>
          </a:p>
          <a:p>
            <a:endParaRPr lang="en-GB" sz="2800" dirty="0"/>
          </a:p>
          <a:p>
            <a:pPr marL="457200" indent="-457200">
              <a:buFont typeface="Arial" panose="020B0604020202020204" pitchFamily="34" charset="0"/>
              <a:buChar char="•"/>
            </a:pPr>
            <a:r>
              <a:rPr lang="en-GB" sz="2800" dirty="0"/>
              <a:t>Encourage and support them to complete their weekly homework on Google Classrooms. English homework is set on alternate weeks.</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Practise their weekly spellings/sounds. </a:t>
            </a:r>
          </a:p>
        </p:txBody>
      </p:sp>
      <p:pic>
        <p:nvPicPr>
          <p:cNvPr id="1026" name="Picture 2" descr="Bug Club Family">
            <a:extLst>
              <a:ext uri="{FF2B5EF4-FFF2-40B4-BE49-F238E27FC236}">
                <a16:creationId xmlns:a16="http://schemas.microsoft.com/office/drawing/2014/main" id="{B52CF416-8E00-418B-937B-D03EEE13FE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67975" y="5372100"/>
            <a:ext cx="1362075" cy="1362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4870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4006" y="-344011"/>
            <a:ext cx="1824946" cy="1752599"/>
          </a:xfrm>
        </p:spPr>
        <p:txBody>
          <a:bodyPr/>
          <a:lstStyle/>
          <a:p>
            <a:pPr algn="l"/>
            <a:r>
              <a:rPr lang="en-GB" b="1" dirty="0"/>
              <a:t>Maths</a:t>
            </a:r>
          </a:p>
        </p:txBody>
      </p:sp>
      <p:sp>
        <p:nvSpPr>
          <p:cNvPr id="3" name="TextBox 2"/>
          <p:cNvSpPr txBox="1"/>
          <p:nvPr/>
        </p:nvSpPr>
        <p:spPr>
          <a:xfrm>
            <a:off x="1724006" y="946941"/>
            <a:ext cx="10515600" cy="5632311"/>
          </a:xfrm>
          <a:prstGeom prst="rect">
            <a:avLst/>
          </a:prstGeom>
          <a:noFill/>
        </p:spPr>
        <p:txBody>
          <a:bodyPr wrap="square" rtlCol="0">
            <a:spAutoFit/>
          </a:bodyPr>
          <a:lstStyle/>
          <a:p>
            <a:r>
              <a:rPr lang="en-GB" sz="2000" b="1" dirty="0"/>
              <a:t>By the end of  Year 2 children should be able to:</a:t>
            </a:r>
          </a:p>
          <a:p>
            <a:pPr marL="342900" indent="-342900">
              <a:buFont typeface="Arial" panose="020B0604020202020204" pitchFamily="34" charset="0"/>
              <a:buChar char="•"/>
            </a:pPr>
            <a:r>
              <a:rPr lang="en-GB" sz="2000" dirty="0"/>
              <a:t>Read, write, compare and order numbers  up to 100 in digits and words.</a:t>
            </a:r>
          </a:p>
          <a:p>
            <a:pPr marL="342900" indent="-342900">
              <a:buFont typeface="Arial" panose="020B0604020202020204" pitchFamily="34" charset="0"/>
              <a:buChar char="•"/>
            </a:pPr>
            <a:r>
              <a:rPr lang="en-GB" sz="2000" dirty="0"/>
              <a:t>Understand place value in 2 digit numbers up to 100.</a:t>
            </a:r>
          </a:p>
          <a:p>
            <a:pPr marL="342900" indent="-342900">
              <a:buFont typeface="Arial" panose="020B0604020202020204" pitchFamily="34" charset="0"/>
              <a:buChar char="•"/>
            </a:pPr>
            <a:r>
              <a:rPr lang="en-GB" sz="2000" dirty="0"/>
              <a:t>Recognise numbers represented in different ways.</a:t>
            </a:r>
          </a:p>
          <a:p>
            <a:pPr marL="342900" indent="-342900">
              <a:buFont typeface="Arial" panose="020B0604020202020204" pitchFamily="34" charset="0"/>
              <a:buChar char="•"/>
            </a:pPr>
            <a:r>
              <a:rPr lang="en-GB" sz="2000" dirty="0"/>
              <a:t>Count forwards and backwards in steps 2,3 and 5 from 0 and in 1s and 10s from any number.</a:t>
            </a:r>
          </a:p>
          <a:p>
            <a:pPr marL="342900" indent="-342900">
              <a:buFont typeface="Arial" panose="020B0604020202020204" pitchFamily="34" charset="0"/>
              <a:buChar char="•"/>
            </a:pPr>
            <a:r>
              <a:rPr lang="en-GB" sz="2000" dirty="0"/>
              <a:t>Add and subtract numbers up to two 2 digit numbers (for example 85-7, 85-50, 85-48).</a:t>
            </a:r>
          </a:p>
          <a:p>
            <a:pPr marL="342900" indent="-342900">
              <a:buFont typeface="Arial" panose="020B0604020202020204" pitchFamily="34" charset="0"/>
              <a:buChar char="•"/>
            </a:pPr>
            <a:r>
              <a:rPr lang="en-GB" sz="2000" dirty="0"/>
              <a:t>Understand and use the x and ÷ symbol.</a:t>
            </a:r>
          </a:p>
          <a:p>
            <a:pPr marL="342900" indent="-342900">
              <a:buFont typeface="Arial" panose="020B0604020202020204" pitchFamily="34" charset="0"/>
              <a:buChar char="•"/>
            </a:pPr>
            <a:r>
              <a:rPr lang="en-GB" sz="2000" dirty="0"/>
              <a:t>Multiply and divide numbers by 2, 5 and 10.</a:t>
            </a:r>
          </a:p>
          <a:p>
            <a:pPr marL="342900" indent="-342900">
              <a:buFont typeface="Arial" panose="020B0604020202020204" pitchFamily="34" charset="0"/>
              <a:buChar char="•"/>
            </a:pPr>
            <a:r>
              <a:rPr lang="en-GB" sz="2000" dirty="0"/>
              <a:t>Find 1/2 , 1/3, 1/4, 2/4, 1/4 of objects, shapes and amounts.</a:t>
            </a:r>
          </a:p>
          <a:p>
            <a:pPr marL="342900" indent="-342900">
              <a:buFont typeface="Arial" panose="020B0604020202020204" pitchFamily="34" charset="0"/>
              <a:buChar char="•"/>
            </a:pPr>
            <a:r>
              <a:rPr lang="en-GB" sz="2000" dirty="0"/>
              <a:t>Measure, compare and order length and height (cm/m), weight (g/kg), capacity (ml/l) and temperature.</a:t>
            </a:r>
          </a:p>
          <a:p>
            <a:pPr marL="342900" indent="-342900">
              <a:buFont typeface="Arial" panose="020B0604020202020204" pitchFamily="34" charset="0"/>
              <a:buChar char="•"/>
            </a:pPr>
            <a:r>
              <a:rPr lang="en-GB" sz="2000" dirty="0"/>
              <a:t>Know the names of coins and make different amounts of money using them.</a:t>
            </a:r>
          </a:p>
          <a:p>
            <a:pPr marL="342900" indent="-342900">
              <a:buFont typeface="Arial" panose="020B0604020202020204" pitchFamily="34" charset="0"/>
              <a:buChar char="•"/>
            </a:pPr>
            <a:r>
              <a:rPr lang="en-GB" sz="2000" dirty="0"/>
              <a:t>Name 2D shapes and know their properties (number of sides, corners and lines of symmetry).</a:t>
            </a:r>
          </a:p>
          <a:p>
            <a:pPr marL="342900" indent="-342900">
              <a:buFont typeface="Arial" panose="020B0604020202020204" pitchFamily="34" charset="0"/>
              <a:buChar char="•"/>
            </a:pPr>
            <a:r>
              <a:rPr lang="en-GB" sz="2000" dirty="0"/>
              <a:t>Name 3D shapes and know their properties (number of edges, vertices and faces).</a:t>
            </a:r>
          </a:p>
          <a:p>
            <a:endParaRPr lang="en-GB" sz="2000" dirty="0"/>
          </a:p>
          <a:p>
            <a:r>
              <a:rPr lang="en-GB" sz="2000" b="1" dirty="0"/>
              <a:t>Number bonds / times tables expectation.</a:t>
            </a:r>
          </a:p>
          <a:p>
            <a:pPr marL="342900" indent="-342900">
              <a:buFont typeface="Arial" panose="020B0604020202020204" pitchFamily="34" charset="0"/>
              <a:buChar char="•"/>
            </a:pPr>
            <a:r>
              <a:rPr lang="en-GB" sz="2000" dirty="0"/>
              <a:t>Recall all number bonds to 10 and 20.</a:t>
            </a:r>
          </a:p>
          <a:p>
            <a:pPr marL="342900" indent="-342900">
              <a:buFont typeface="Arial" panose="020B0604020202020204" pitchFamily="34" charset="0"/>
              <a:buChar char="•"/>
            </a:pPr>
            <a:r>
              <a:rPr lang="en-GB" sz="2000" dirty="0"/>
              <a:t>Recall their 2, 5 and 10 times tables.</a:t>
            </a:r>
          </a:p>
        </p:txBody>
      </p:sp>
      <p:sp>
        <p:nvSpPr>
          <p:cNvPr id="4" name="Rectangle 3">
            <a:extLst>
              <a:ext uri="{FF2B5EF4-FFF2-40B4-BE49-F238E27FC236}">
                <a16:creationId xmlns:a16="http://schemas.microsoft.com/office/drawing/2014/main" id="{A17F6664-1707-4570-AAD9-B4FC085665D5}"/>
              </a:ext>
            </a:extLst>
          </p:cNvPr>
          <p:cNvSpPr/>
          <p:nvPr/>
        </p:nvSpPr>
        <p:spPr>
          <a:xfrm>
            <a:off x="9855993" y="638533"/>
            <a:ext cx="1180131" cy="1169551"/>
          </a:xfrm>
          <a:prstGeom prst="rect">
            <a:avLst/>
          </a:prstGeom>
          <a:noFill/>
        </p:spPr>
        <p:txBody>
          <a:bodyPr wrap="none" lIns="91440" tIns="45720" rIns="91440" bIns="45720">
            <a:spAutoFit/>
          </a:bodyPr>
          <a:lstStyle/>
          <a:p>
            <a:pPr algn="ctr"/>
            <a:r>
              <a:rPr lang="en-US" sz="70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5 7</a:t>
            </a:r>
          </a:p>
        </p:txBody>
      </p:sp>
      <p:sp>
        <p:nvSpPr>
          <p:cNvPr id="5" name="TextBox 4">
            <a:extLst>
              <a:ext uri="{FF2B5EF4-FFF2-40B4-BE49-F238E27FC236}">
                <a16:creationId xmlns:a16="http://schemas.microsoft.com/office/drawing/2014/main" id="{B8905C27-0750-42A0-902C-0E30AA324B35}"/>
              </a:ext>
            </a:extLst>
          </p:cNvPr>
          <p:cNvSpPr txBox="1"/>
          <p:nvPr/>
        </p:nvSpPr>
        <p:spPr>
          <a:xfrm>
            <a:off x="9855993" y="638533"/>
            <a:ext cx="2379216" cy="369332"/>
          </a:xfrm>
          <a:prstGeom prst="rect">
            <a:avLst/>
          </a:prstGeom>
          <a:noFill/>
        </p:spPr>
        <p:txBody>
          <a:bodyPr wrap="square" rtlCol="0">
            <a:spAutoFit/>
          </a:bodyPr>
          <a:lstStyle/>
          <a:p>
            <a:r>
              <a:rPr lang="en-GB" dirty="0"/>
              <a:t>Tens   Ones</a:t>
            </a:r>
          </a:p>
        </p:txBody>
      </p:sp>
    </p:spTree>
    <p:extLst>
      <p:ext uri="{BB962C8B-B14F-4D97-AF65-F5344CB8AC3E}">
        <p14:creationId xmlns:p14="http://schemas.microsoft.com/office/powerpoint/2010/main" val="1642740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679620" y="410592"/>
            <a:ext cx="1824946" cy="1752599"/>
          </a:xfrm>
          <a:prstGeom prst="rect">
            <a:avLst/>
          </a:prstGeom>
        </p:spPr>
        <p:txBody>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GB" b="1" dirty="0"/>
              <a:t>Maths</a:t>
            </a:r>
          </a:p>
        </p:txBody>
      </p:sp>
      <p:graphicFrame>
        <p:nvGraphicFramePr>
          <p:cNvPr id="4" name="Table 4">
            <a:extLst>
              <a:ext uri="{FF2B5EF4-FFF2-40B4-BE49-F238E27FC236}">
                <a16:creationId xmlns:a16="http://schemas.microsoft.com/office/drawing/2014/main" id="{CD806264-40F7-4140-BA53-E1265F98C9AD}"/>
              </a:ext>
            </a:extLst>
          </p:cNvPr>
          <p:cNvGraphicFramePr>
            <a:graphicFrameLocks noGrp="1"/>
          </p:cNvGraphicFramePr>
          <p:nvPr>
            <p:extLst>
              <p:ext uri="{D42A27DB-BD31-4B8C-83A1-F6EECF244321}">
                <p14:modId xmlns:p14="http://schemas.microsoft.com/office/powerpoint/2010/main" val="1028385716"/>
              </p:ext>
            </p:extLst>
          </p:nvPr>
        </p:nvGraphicFramePr>
        <p:xfrm>
          <a:off x="1360023" y="1672305"/>
          <a:ext cx="10714135" cy="4971717"/>
        </p:xfrm>
        <a:graphic>
          <a:graphicData uri="http://schemas.openxmlformats.org/drawingml/2006/table">
            <a:tbl>
              <a:tblPr firstRow="1" bandRow="1">
                <a:tableStyleId>{5C22544A-7EE6-4342-B048-85BDC9FD1C3A}</a:tableStyleId>
              </a:tblPr>
              <a:tblGrid>
                <a:gridCol w="2783439">
                  <a:extLst>
                    <a:ext uri="{9D8B030D-6E8A-4147-A177-3AD203B41FA5}">
                      <a16:colId xmlns:a16="http://schemas.microsoft.com/office/drawing/2014/main" val="3757728078"/>
                    </a:ext>
                  </a:extLst>
                </a:gridCol>
                <a:gridCol w="2667501">
                  <a:extLst>
                    <a:ext uri="{9D8B030D-6E8A-4147-A177-3AD203B41FA5}">
                      <a16:colId xmlns:a16="http://schemas.microsoft.com/office/drawing/2014/main" val="4289663400"/>
                    </a:ext>
                  </a:extLst>
                </a:gridCol>
                <a:gridCol w="2778820">
                  <a:extLst>
                    <a:ext uri="{9D8B030D-6E8A-4147-A177-3AD203B41FA5}">
                      <a16:colId xmlns:a16="http://schemas.microsoft.com/office/drawing/2014/main" val="1033987835"/>
                    </a:ext>
                  </a:extLst>
                </a:gridCol>
                <a:gridCol w="2484375">
                  <a:extLst>
                    <a:ext uri="{9D8B030D-6E8A-4147-A177-3AD203B41FA5}">
                      <a16:colId xmlns:a16="http://schemas.microsoft.com/office/drawing/2014/main" val="451702387"/>
                    </a:ext>
                  </a:extLst>
                </a:gridCol>
              </a:tblGrid>
              <a:tr h="2667618">
                <a:tc>
                  <a:txBody>
                    <a:bodyPr/>
                    <a:lstStyle/>
                    <a:p>
                      <a:r>
                        <a:rPr lang="en-GB" sz="30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68 + 7 = 75</a:t>
                      </a:r>
                    </a:p>
                    <a:p>
                      <a:r>
                        <a:rPr lang="en-GB" sz="30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73 – 6 = 67</a:t>
                      </a:r>
                    </a:p>
                    <a:p>
                      <a:endParaRPr lang="en-GB" sz="2000" b="1" dirty="0">
                        <a:solidFill>
                          <a:schemeClr val="accent1"/>
                        </a:solidFill>
                        <a:effectLst/>
                        <a:latin typeface="Calibri" panose="020F0502020204030204" pitchFamily="34" charset="0"/>
                        <a:cs typeface="Times New Roman" panose="02020603050405020304" pitchFamily="18" charset="0"/>
                      </a:endParaRPr>
                    </a:p>
                    <a:p>
                      <a:r>
                        <a:rPr lang="en-GB" sz="2000" b="1" dirty="0">
                          <a:solidFill>
                            <a:schemeClr val="tx1"/>
                          </a:solidFill>
                          <a:effectLst/>
                          <a:latin typeface="Calibri" panose="020F0502020204030204" pitchFamily="34" charset="0"/>
                          <a:cs typeface="Times New Roman" panose="02020603050405020304" pitchFamily="18" charset="0"/>
                        </a:rPr>
                        <a:t>This would be solved mentally by putting the first number in your head and counting forwards of backwards in 1s.</a:t>
                      </a:r>
                      <a:endParaRPr lang="en-GB"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30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63 + 30 = 93</a:t>
                      </a:r>
                    </a:p>
                    <a:p>
                      <a:r>
                        <a:rPr lang="en-GB" sz="30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73 – 40 = 33</a:t>
                      </a:r>
                    </a:p>
                    <a:p>
                      <a:endParaRPr lang="en-GB" sz="2000" b="1" dirty="0">
                        <a:solidFill>
                          <a:schemeClr val="accent1"/>
                        </a:solidFill>
                        <a:effectLst/>
                        <a:latin typeface="Calibri" panose="020F0502020204030204" pitchFamily="34" charset="0"/>
                        <a:cs typeface="Times New Roman" panose="02020603050405020304" pitchFamily="18" charset="0"/>
                      </a:endParaRPr>
                    </a:p>
                    <a:p>
                      <a:r>
                        <a:rPr lang="en-GB" sz="2000" b="1" dirty="0">
                          <a:solidFill>
                            <a:schemeClr val="tx1"/>
                          </a:solidFill>
                          <a:effectLst/>
                          <a:latin typeface="Calibri" panose="020F0502020204030204" pitchFamily="34" charset="0"/>
                          <a:cs typeface="Times New Roman" panose="02020603050405020304" pitchFamily="18" charset="0"/>
                        </a:rPr>
                        <a:t>This would be solved mentally by putting the first number in your head and counting forwards of backwards in 1s.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1000"/>
                        </a:spcAft>
                      </a:pPr>
                      <a:r>
                        <a:rPr lang="en-GB" sz="30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49 + 36 = 85</a:t>
                      </a:r>
                      <a:endParaRPr lang="en-GB" sz="30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1000"/>
                        </a:spcAft>
                      </a:pPr>
                      <a:r>
                        <a:rPr lang="en-GB" sz="3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40   9</a:t>
                      </a:r>
                    </a:p>
                    <a:p>
                      <a:pPr algn="l">
                        <a:lnSpc>
                          <a:spcPct val="100000"/>
                        </a:lnSpc>
                        <a:spcAft>
                          <a:spcPts val="1000"/>
                        </a:spcAft>
                      </a:pPr>
                      <a:r>
                        <a:rPr lang="en-GB" sz="30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+ 30   6</a:t>
                      </a:r>
                      <a:endParaRPr lang="en-GB" sz="3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1000"/>
                        </a:spcAft>
                      </a:pPr>
                      <a:r>
                        <a:rPr lang="en-GB" sz="30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80   5 </a:t>
                      </a:r>
                      <a:r>
                        <a:rPr lang="en-GB" sz="3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=85</a:t>
                      </a:r>
                    </a:p>
                    <a:p>
                      <a:pPr algn="l">
                        <a:lnSpc>
                          <a:spcPct val="100000"/>
                        </a:lnSpc>
                        <a:spcAft>
                          <a:spcPts val="1000"/>
                        </a:spcAft>
                      </a:pPr>
                      <a:r>
                        <a:rPr lang="en-GB" sz="3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10</a:t>
                      </a: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1000"/>
                        </a:spcAft>
                      </a:pPr>
                      <a:r>
                        <a:rPr lang="en-GB" sz="30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45 - 26 = 19</a:t>
                      </a:r>
                      <a:endParaRPr lang="en-GB" sz="30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1000"/>
                        </a:spcAft>
                      </a:pPr>
                      <a:r>
                        <a:rPr lang="en-GB" sz="3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40   5</a:t>
                      </a:r>
                    </a:p>
                    <a:p>
                      <a:pPr algn="l">
                        <a:lnSpc>
                          <a:spcPct val="100000"/>
                        </a:lnSpc>
                        <a:spcAft>
                          <a:spcPts val="1000"/>
                        </a:spcAft>
                      </a:pPr>
                      <a:r>
                        <a:rPr lang="en-GB" sz="30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20   6</a:t>
                      </a:r>
                      <a:endParaRPr lang="en-GB" sz="3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1000"/>
                        </a:spcAft>
                      </a:pPr>
                      <a:r>
                        <a:rPr lang="en-GB" sz="30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10   9 </a:t>
                      </a:r>
                      <a:r>
                        <a:rPr lang="en-GB" sz="3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0938150"/>
                  </a:ext>
                </a:extLst>
              </a:tr>
              <a:tr h="1832277">
                <a:tc grid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3000" b="1" dirty="0">
                          <a:solidFill>
                            <a:schemeClr val="accent1"/>
                          </a:solidFill>
                          <a:effectLst/>
                          <a:latin typeface="Calibri" panose="020F0502020204030204" pitchFamily="34" charset="0"/>
                          <a:cs typeface="Times New Roman" panose="02020603050405020304" pitchFamily="18" charset="0"/>
                        </a:rPr>
                        <a:t>7 x 2 = 14</a:t>
                      </a:r>
                    </a:p>
                    <a:p>
                      <a:r>
                        <a:rPr lang="en-GB" sz="2000" b="1" dirty="0">
                          <a:latin typeface="Calibri" panose="020F0502020204030204" pitchFamily="34" charset="0"/>
                          <a:cs typeface="Calibri" panose="020F0502020204030204" pitchFamily="34" charset="0"/>
                        </a:rPr>
                        <a:t>We teach children the X means ‘lots of’ so 7x2 is 7 lots of 2.</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2000" b="1" dirty="0">
                          <a:solidFill>
                            <a:schemeClr val="tx1"/>
                          </a:solidFill>
                          <a:effectLst/>
                          <a:latin typeface="Calibri" panose="020F0502020204030204" pitchFamily="34" charset="0"/>
                          <a:cs typeface="Times New Roman" panose="02020603050405020304" pitchFamily="18" charset="0"/>
                        </a:rPr>
                        <a:t>This would be solved mentally by counting in 2s.</a:t>
                      </a:r>
                      <a:endParaRPr lang="en-GB"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30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7 x 2 = 14</a:t>
                      </a:r>
                    </a:p>
                    <a:p>
                      <a:r>
                        <a:rPr lang="en-GB" b="1" dirty="0">
                          <a:latin typeface="Calibri" panose="020F0502020204030204" pitchFamily="34" charset="0"/>
                          <a:cs typeface="Calibri" panose="020F0502020204030204" pitchFamily="34" charset="0"/>
                        </a:rPr>
                        <a:t>7 lots of 2</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800" b="1" dirty="0">
                          <a:solidFill>
                            <a:schemeClr val="tx1"/>
                          </a:solidFill>
                          <a:effectLst/>
                          <a:latin typeface="Calibri" panose="020F0502020204030204" pitchFamily="34" charset="0"/>
                          <a:cs typeface="Times New Roman" panose="02020603050405020304" pitchFamily="18" charset="0"/>
                        </a:rPr>
                        <a:t>This would be solved mentally by counting in 2s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30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12 ÷ 2 = 6</a:t>
                      </a:r>
                    </a:p>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7800149"/>
                  </a:ext>
                </a:extLst>
              </a:tr>
            </a:tbl>
          </a:graphicData>
        </a:graphic>
      </p:graphicFrame>
      <p:cxnSp>
        <p:nvCxnSpPr>
          <p:cNvPr id="6" name="Straight Connector 5">
            <a:extLst>
              <a:ext uri="{FF2B5EF4-FFF2-40B4-BE49-F238E27FC236}">
                <a16:creationId xmlns:a16="http://schemas.microsoft.com/office/drawing/2014/main" id="{5F0DFA85-C6A0-4954-8FC6-2B0034F66FE3}"/>
              </a:ext>
            </a:extLst>
          </p:cNvPr>
          <p:cNvCxnSpPr/>
          <p:nvPr/>
        </p:nvCxnSpPr>
        <p:spPr>
          <a:xfrm flipH="1">
            <a:off x="9836462" y="2352583"/>
            <a:ext cx="372862" cy="363985"/>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483CC581-42AB-4F9F-9095-6C3C9095B256}"/>
              </a:ext>
            </a:extLst>
          </p:cNvPr>
          <p:cNvSpPr txBox="1"/>
          <p:nvPr/>
        </p:nvSpPr>
        <p:spPr>
          <a:xfrm>
            <a:off x="10284785" y="2060788"/>
            <a:ext cx="435005" cy="477054"/>
          </a:xfrm>
          <a:prstGeom prst="rect">
            <a:avLst/>
          </a:prstGeom>
          <a:noFill/>
        </p:spPr>
        <p:txBody>
          <a:bodyPr wrap="square" rtlCol="0">
            <a:spAutoFit/>
          </a:bodyPr>
          <a:lstStyle/>
          <a:p>
            <a:r>
              <a:rPr lang="en-GB" sz="2500" b="1" dirty="0"/>
              <a:t>1</a:t>
            </a:r>
          </a:p>
        </p:txBody>
      </p:sp>
      <p:sp>
        <p:nvSpPr>
          <p:cNvPr id="8" name="TextBox 7">
            <a:extLst>
              <a:ext uri="{FF2B5EF4-FFF2-40B4-BE49-F238E27FC236}">
                <a16:creationId xmlns:a16="http://schemas.microsoft.com/office/drawing/2014/main" id="{4A577992-6353-42BE-8891-DF8141D3AA57}"/>
              </a:ext>
            </a:extLst>
          </p:cNvPr>
          <p:cNvSpPr txBox="1"/>
          <p:nvPr/>
        </p:nvSpPr>
        <p:spPr>
          <a:xfrm>
            <a:off x="9659778" y="2061209"/>
            <a:ext cx="598372" cy="477054"/>
          </a:xfrm>
          <a:prstGeom prst="rect">
            <a:avLst/>
          </a:prstGeom>
          <a:noFill/>
        </p:spPr>
        <p:txBody>
          <a:bodyPr wrap="square" rtlCol="0">
            <a:spAutoFit/>
          </a:bodyPr>
          <a:lstStyle/>
          <a:p>
            <a:r>
              <a:rPr lang="en-GB" sz="2500" b="1" dirty="0"/>
              <a:t>30</a:t>
            </a:r>
          </a:p>
        </p:txBody>
      </p:sp>
      <p:sp>
        <p:nvSpPr>
          <p:cNvPr id="14" name="Oval 13">
            <a:extLst>
              <a:ext uri="{FF2B5EF4-FFF2-40B4-BE49-F238E27FC236}">
                <a16:creationId xmlns:a16="http://schemas.microsoft.com/office/drawing/2014/main" id="{F3DD4001-495A-421F-88E2-41106725E5E4}"/>
              </a:ext>
            </a:extLst>
          </p:cNvPr>
          <p:cNvSpPr/>
          <p:nvPr/>
        </p:nvSpPr>
        <p:spPr>
          <a:xfrm>
            <a:off x="7039992" y="5317724"/>
            <a:ext cx="1384917" cy="125175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C96BC499-DBE0-42AE-8DDF-ED6D62EB86AA}"/>
              </a:ext>
            </a:extLst>
          </p:cNvPr>
          <p:cNvSpPr/>
          <p:nvPr/>
        </p:nvSpPr>
        <p:spPr>
          <a:xfrm>
            <a:off x="8824407" y="5317724"/>
            <a:ext cx="1384917" cy="125175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336D3286-91F2-4016-9E9D-3BF5E2FD2C09}"/>
              </a:ext>
            </a:extLst>
          </p:cNvPr>
          <p:cNvSpPr/>
          <p:nvPr/>
        </p:nvSpPr>
        <p:spPr>
          <a:xfrm>
            <a:off x="9516865" y="5628443"/>
            <a:ext cx="221939" cy="213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F8259D13-090C-47A9-A6A1-97C3A545BD8B}"/>
              </a:ext>
            </a:extLst>
          </p:cNvPr>
          <p:cNvSpPr/>
          <p:nvPr/>
        </p:nvSpPr>
        <p:spPr>
          <a:xfrm>
            <a:off x="7732450" y="5592933"/>
            <a:ext cx="221939" cy="213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a:extLst>
              <a:ext uri="{FF2B5EF4-FFF2-40B4-BE49-F238E27FC236}">
                <a16:creationId xmlns:a16="http://schemas.microsoft.com/office/drawing/2014/main" id="{6E546865-52AE-4F66-A091-E70DAFD592F2}"/>
              </a:ext>
            </a:extLst>
          </p:cNvPr>
          <p:cNvSpPr/>
          <p:nvPr/>
        </p:nvSpPr>
        <p:spPr>
          <a:xfrm>
            <a:off x="9064104" y="5792680"/>
            <a:ext cx="221939" cy="213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DACDC837-9ABC-4DDA-B31A-DE4F7E7EC220}"/>
              </a:ext>
            </a:extLst>
          </p:cNvPr>
          <p:cNvSpPr/>
          <p:nvPr/>
        </p:nvSpPr>
        <p:spPr>
          <a:xfrm>
            <a:off x="9321563" y="6045694"/>
            <a:ext cx="221939" cy="213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B29EF0D8-B331-4AE0-8755-CDD7A052F6A6}"/>
              </a:ext>
            </a:extLst>
          </p:cNvPr>
          <p:cNvSpPr/>
          <p:nvPr/>
        </p:nvSpPr>
        <p:spPr>
          <a:xfrm>
            <a:off x="9668656" y="5992428"/>
            <a:ext cx="221939" cy="213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18E2FA5C-ADF1-407B-AE37-9FC1863CB1ED}"/>
              </a:ext>
            </a:extLst>
          </p:cNvPr>
          <p:cNvSpPr/>
          <p:nvPr/>
        </p:nvSpPr>
        <p:spPr>
          <a:xfrm>
            <a:off x="9925244" y="5672833"/>
            <a:ext cx="221939" cy="213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C2D693E4-820E-40C0-90E5-12D3C48BAFCA}"/>
              </a:ext>
            </a:extLst>
          </p:cNvPr>
          <p:cNvSpPr/>
          <p:nvPr/>
        </p:nvSpPr>
        <p:spPr>
          <a:xfrm>
            <a:off x="9184821" y="5459769"/>
            <a:ext cx="221939" cy="213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30560575-B229-4869-99FF-F3CDF08322BC}"/>
              </a:ext>
            </a:extLst>
          </p:cNvPr>
          <p:cNvSpPr/>
          <p:nvPr/>
        </p:nvSpPr>
        <p:spPr>
          <a:xfrm>
            <a:off x="7236785" y="5945080"/>
            <a:ext cx="221939" cy="213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0B982754-562B-432C-A3B2-55912C6AAF60}"/>
              </a:ext>
            </a:extLst>
          </p:cNvPr>
          <p:cNvSpPr/>
          <p:nvPr/>
        </p:nvSpPr>
        <p:spPr>
          <a:xfrm>
            <a:off x="7494244" y="6198094"/>
            <a:ext cx="221939" cy="213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a:extLst>
              <a:ext uri="{FF2B5EF4-FFF2-40B4-BE49-F238E27FC236}">
                <a16:creationId xmlns:a16="http://schemas.microsoft.com/office/drawing/2014/main" id="{BA041091-0997-4CF6-A04C-9B82E69E54B0}"/>
              </a:ext>
            </a:extLst>
          </p:cNvPr>
          <p:cNvSpPr/>
          <p:nvPr/>
        </p:nvSpPr>
        <p:spPr>
          <a:xfrm>
            <a:off x="7841337" y="6144828"/>
            <a:ext cx="221939" cy="213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l 25">
            <a:extLst>
              <a:ext uri="{FF2B5EF4-FFF2-40B4-BE49-F238E27FC236}">
                <a16:creationId xmlns:a16="http://schemas.microsoft.com/office/drawing/2014/main" id="{7B27185C-F3A3-41FD-B86C-277CAC72D829}"/>
              </a:ext>
            </a:extLst>
          </p:cNvPr>
          <p:cNvSpPr/>
          <p:nvPr/>
        </p:nvSpPr>
        <p:spPr>
          <a:xfrm>
            <a:off x="8097925" y="5825233"/>
            <a:ext cx="221939" cy="213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a:extLst>
              <a:ext uri="{FF2B5EF4-FFF2-40B4-BE49-F238E27FC236}">
                <a16:creationId xmlns:a16="http://schemas.microsoft.com/office/drawing/2014/main" id="{0CB2F478-A846-4933-B810-F789F661DD57}"/>
              </a:ext>
            </a:extLst>
          </p:cNvPr>
          <p:cNvSpPr/>
          <p:nvPr/>
        </p:nvSpPr>
        <p:spPr>
          <a:xfrm>
            <a:off x="7357502" y="5612169"/>
            <a:ext cx="221939" cy="213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2998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750643" y="443906"/>
            <a:ext cx="1824946" cy="1752599"/>
          </a:xfrm>
          <a:prstGeom prst="rect">
            <a:avLst/>
          </a:prstGeom>
        </p:spPr>
        <p:txBody>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GB" b="1" dirty="0"/>
              <a:t>Maths</a:t>
            </a:r>
          </a:p>
        </p:txBody>
      </p:sp>
      <p:sp>
        <p:nvSpPr>
          <p:cNvPr id="4" name="Rectangle 3">
            <a:extLst>
              <a:ext uri="{FF2B5EF4-FFF2-40B4-BE49-F238E27FC236}">
                <a16:creationId xmlns:a16="http://schemas.microsoft.com/office/drawing/2014/main" id="{9A719233-79A5-4694-BA1A-D1DD2C749D30}"/>
              </a:ext>
            </a:extLst>
          </p:cNvPr>
          <p:cNvSpPr/>
          <p:nvPr/>
        </p:nvSpPr>
        <p:spPr>
          <a:xfrm>
            <a:off x="1364342" y="1339256"/>
            <a:ext cx="10624457" cy="6124754"/>
          </a:xfrm>
          <a:prstGeom prst="rect">
            <a:avLst/>
          </a:prstGeom>
        </p:spPr>
        <p:txBody>
          <a:bodyPr wrap="square">
            <a:spAutoFit/>
          </a:bodyPr>
          <a:lstStyle/>
          <a:p>
            <a:pPr marL="457200" indent="-457200">
              <a:buFont typeface="Arial" panose="020B0604020202020204" pitchFamily="34" charset="0"/>
              <a:buChar char="•"/>
            </a:pPr>
            <a:r>
              <a:rPr lang="en-GB" sz="2800" dirty="0"/>
              <a:t>Encourage and support them to complete their weekly homework on Google Classrooms. Maths homework is set on alternate weeks.</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Look out for Marvin the Maths Monkey! He will be coming home for the weekend with each child this year. He has a box full of exciting Maths activities for you and your child to use.</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Help your child practise their number bonds (to 10 and 20) and their times tables (2s, 5s and 10s). Little and often works best.</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Have a look through our ‘supporting Maths at home’ document for lots more ideas.</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endParaRPr lang="en-GB" sz="2800" dirty="0"/>
          </a:p>
        </p:txBody>
      </p:sp>
      <p:pic>
        <p:nvPicPr>
          <p:cNvPr id="6" name="Picture 5" descr="A group of stuffed animals&#10;&#10;Description automatically generated with medium confidence">
            <a:extLst>
              <a:ext uri="{FF2B5EF4-FFF2-40B4-BE49-F238E27FC236}">
                <a16:creationId xmlns:a16="http://schemas.microsoft.com/office/drawing/2014/main" id="{BDF05DF1-4EC0-4799-8B33-37DA58B1DC4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1339" y="120056"/>
            <a:ext cx="1929330" cy="1200150"/>
          </a:xfrm>
          <a:prstGeom prst="rect">
            <a:avLst/>
          </a:prstGeom>
        </p:spPr>
      </p:pic>
    </p:spTree>
    <p:extLst>
      <p:ext uri="{BB962C8B-B14F-4D97-AF65-F5344CB8AC3E}">
        <p14:creationId xmlns:p14="http://schemas.microsoft.com/office/powerpoint/2010/main" val="12366206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Parallax</Template>
  <TotalTime>292</TotalTime>
  <Words>1790</Words>
  <Application>Microsoft Office PowerPoint</Application>
  <PresentationFormat>Widescreen</PresentationFormat>
  <Paragraphs>170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Corbel</vt:lpstr>
      <vt:lpstr>Parallax</vt:lpstr>
      <vt:lpstr>Welcome to Year 2       Parent workshop </vt:lpstr>
      <vt:lpstr>Aims </vt:lpstr>
      <vt:lpstr>English </vt:lpstr>
      <vt:lpstr>Phonics and the Phonics Screening</vt:lpstr>
      <vt:lpstr>Spelling</vt:lpstr>
      <vt:lpstr>English</vt:lpstr>
      <vt:lpstr>Maths</vt:lpstr>
      <vt:lpstr>PowerPoint Presentation</vt:lpstr>
      <vt:lpstr>PowerPoint Presentation</vt:lpstr>
      <vt:lpstr>End of KS1 SAT’s</vt:lpstr>
      <vt:lpstr>Topic: Foundation Curriculum  </vt:lpstr>
      <vt:lpstr>RSE in Year 2 </vt:lpstr>
      <vt:lpstr>Behaviour: School rules, rewards &amp; sanctions,  7 daily habits </vt:lpstr>
      <vt:lpstr>Helping us to help you and your children.</vt:lpstr>
      <vt:lpstr>If you have any concerns or worries please email or call into the school and we will arrange a time to chat with you.  parents@ghyllgrove.essex.sch.uk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  Parent workshop</dc:title>
  <dc:creator>Mrs.Morley</dc:creator>
  <cp:lastModifiedBy>Dale Collins</cp:lastModifiedBy>
  <cp:revision>22</cp:revision>
  <dcterms:created xsi:type="dcterms:W3CDTF">2021-07-05T12:56:03Z</dcterms:created>
  <dcterms:modified xsi:type="dcterms:W3CDTF">2021-09-13T15:49:56Z</dcterms:modified>
</cp:coreProperties>
</file>