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4" r:id="rId5"/>
    <p:sldId id="268" r:id="rId6"/>
    <p:sldId id="259" r:id="rId7"/>
    <p:sldId id="267" r:id="rId8"/>
    <p:sldId id="265" r:id="rId9"/>
    <p:sldId id="260" r:id="rId10"/>
    <p:sldId id="261"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64" d="100"/>
          <a:sy n="64" d="100"/>
        </p:scale>
        <p:origin x="-114" y="-24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6683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87986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84641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7114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24980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136015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31347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7631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1220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56609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F0A13D-7230-48EF-B10D-6C18C462A6A8}" type="datetimeFigureOut">
              <a:rPr lang="en-GB" smtClean="0"/>
              <a:t>13/09/2021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2953182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F0A13D-7230-48EF-B10D-6C18C462A6A8}" type="datetimeFigureOut">
              <a:rPr lang="en-GB" smtClean="0"/>
              <a:t>13/09/2021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3179672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F0A13D-7230-48EF-B10D-6C18C462A6A8}" type="datetimeFigureOut">
              <a:rPr lang="en-GB" smtClean="0"/>
              <a:t>13/09/2021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6861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F0A13D-7230-48EF-B10D-6C18C462A6A8}" type="datetimeFigureOut">
              <a:rPr lang="en-GB" smtClean="0"/>
              <a:t>13/09/2021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159504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0A13D-7230-48EF-B10D-6C18C462A6A8}" type="datetimeFigureOut">
              <a:rPr lang="en-GB" smtClean="0"/>
              <a:t>13/09/2021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771161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29081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2F0A13D-7230-48EF-B10D-6C18C462A6A8}" type="datetimeFigureOut">
              <a:rPr lang="en-GB" smtClean="0"/>
              <a:t>13/09/2021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DED6AF-FB88-4FCE-96B3-10C45429E12C}" type="slidenum">
              <a:rPr lang="en-GB" smtClean="0"/>
              <a:t>‹#›</a:t>
            </a:fld>
            <a:endParaRPr lang="en-GB"/>
          </a:p>
        </p:txBody>
      </p:sp>
    </p:spTree>
    <p:extLst>
      <p:ext uri="{BB962C8B-B14F-4D97-AF65-F5344CB8AC3E}">
        <p14:creationId xmlns:p14="http://schemas.microsoft.com/office/powerpoint/2010/main" val="410034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2F0A13D-7230-48EF-B10D-6C18C462A6A8}" type="datetimeFigureOut">
              <a:rPr lang="en-GB" smtClean="0"/>
              <a:t>13/09/2021</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2DED6AF-FB88-4FCE-96B3-10C45429E12C}" type="slidenum">
              <a:rPr lang="en-GB" smtClean="0"/>
              <a:t>‹#›</a:t>
            </a:fld>
            <a:endParaRPr lang="en-GB"/>
          </a:p>
        </p:txBody>
      </p:sp>
    </p:spTree>
    <p:extLst>
      <p:ext uri="{BB962C8B-B14F-4D97-AF65-F5344CB8AC3E}">
        <p14:creationId xmlns:p14="http://schemas.microsoft.com/office/powerpoint/2010/main" val="13539514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BTAQ9322.MP4" TargetMode="Externa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257" y="3727678"/>
            <a:ext cx="9289142" cy="2387600"/>
          </a:xfrm>
        </p:spPr>
        <p:txBody>
          <a:bodyPr>
            <a:normAutofit fontScale="90000"/>
          </a:bodyPr>
          <a:lstStyle/>
          <a:p>
            <a:pPr algn="ctr"/>
            <a:r>
              <a:rPr lang="en-GB" dirty="0" smtClean="0"/>
              <a:t>Welcome to Year </a:t>
            </a:r>
            <a:r>
              <a:rPr lang="en-GB" dirty="0"/>
              <a:t>1</a:t>
            </a:r>
            <a:r>
              <a:rPr lang="en-GB" dirty="0" smtClean="0"/>
              <a:t> </a:t>
            </a:r>
            <a:br>
              <a:rPr lang="en-GB" dirty="0" smtClean="0"/>
            </a:br>
            <a:r>
              <a:rPr lang="en-GB" dirty="0"/>
              <a:t/>
            </a:r>
            <a:br>
              <a:rPr lang="en-GB" dirty="0"/>
            </a:br>
            <a:r>
              <a:rPr lang="en-GB" dirty="0"/>
              <a:t/>
            </a:r>
            <a:br>
              <a:rPr lang="en-GB" dirty="0"/>
            </a:br>
            <a:r>
              <a:rPr lang="en-GB" dirty="0" smtClean="0"/>
              <a:t/>
            </a:r>
            <a:br>
              <a:rPr lang="en-GB" dirty="0" smtClean="0"/>
            </a:br>
            <a:r>
              <a:rPr lang="en-GB" dirty="0" smtClean="0"/>
              <a:t/>
            </a:r>
            <a:br>
              <a:rPr lang="en-GB" dirty="0" smtClean="0"/>
            </a:br>
            <a:r>
              <a:rPr lang="en-GB" dirty="0"/>
              <a:t/>
            </a:r>
            <a:br>
              <a:rPr lang="en-GB" dirty="0"/>
            </a:br>
            <a:r>
              <a:rPr lang="en-GB" dirty="0" smtClean="0"/>
              <a:t>Parent workshop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3891" y="1829887"/>
            <a:ext cx="3579874" cy="2695272"/>
          </a:xfrm>
          <a:prstGeom prst="rect">
            <a:avLst/>
          </a:prstGeom>
        </p:spPr>
      </p:pic>
    </p:spTree>
    <p:extLst>
      <p:ext uri="{BB962C8B-B14F-4D97-AF65-F5344CB8AC3E}">
        <p14:creationId xmlns:p14="http://schemas.microsoft.com/office/powerpoint/2010/main" val="1231121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5057"/>
            <a:ext cx="10018713" cy="1752599"/>
          </a:xfrm>
        </p:spPr>
        <p:txBody>
          <a:bodyPr/>
          <a:lstStyle/>
          <a:p>
            <a:pPr algn="l"/>
            <a:r>
              <a:rPr lang="en-GB" dirty="0" smtClean="0"/>
              <a:t>RSE in Year </a:t>
            </a:r>
            <a:r>
              <a:rPr lang="en-GB" dirty="0"/>
              <a:t>1</a:t>
            </a:r>
            <a:r>
              <a:rPr lang="en-GB" dirty="0" smtClean="0"/>
              <a:t> </a:t>
            </a:r>
            <a:endParaRPr lang="en-GB" dirty="0"/>
          </a:p>
        </p:txBody>
      </p:sp>
      <p:sp>
        <p:nvSpPr>
          <p:cNvPr id="3" name="TextBox 2"/>
          <p:cNvSpPr txBox="1"/>
          <p:nvPr/>
        </p:nvSpPr>
        <p:spPr>
          <a:xfrm>
            <a:off x="1461656" y="1240745"/>
            <a:ext cx="10155722" cy="3724096"/>
          </a:xfrm>
          <a:prstGeom prst="rect">
            <a:avLst/>
          </a:prstGeom>
          <a:noFill/>
        </p:spPr>
        <p:txBody>
          <a:bodyPr wrap="square" rtlCol="0">
            <a:spAutoFit/>
          </a:bodyPr>
          <a:lstStyle/>
          <a:p>
            <a:r>
              <a:rPr lang="en-GB" sz="2000" dirty="0" smtClean="0"/>
              <a:t>It is now statutory that all children learn about relationships and sex education.</a:t>
            </a:r>
          </a:p>
          <a:p>
            <a:endParaRPr lang="en-GB" sz="2000" dirty="0"/>
          </a:p>
          <a:p>
            <a:r>
              <a:rPr lang="en-GB" sz="2000" dirty="0" smtClean="0"/>
              <a:t>As a school we follow </a:t>
            </a:r>
            <a:r>
              <a:rPr lang="en-GB" sz="2000" dirty="0" err="1" smtClean="0"/>
              <a:t>Dfe</a:t>
            </a:r>
            <a:r>
              <a:rPr lang="en-GB" sz="2000" dirty="0" smtClean="0"/>
              <a:t> guidance on what should be taught and have planned a curriculum that best fits the needs of the children at each stage of their development.</a:t>
            </a:r>
          </a:p>
          <a:p>
            <a:r>
              <a:rPr lang="en-GB" sz="2000" dirty="0" smtClean="0"/>
              <a:t>In year 1 it is very much built around friendships. </a:t>
            </a:r>
          </a:p>
          <a:p>
            <a:endParaRPr lang="en-GB" sz="2000" dirty="0"/>
          </a:p>
          <a:p>
            <a:r>
              <a:rPr lang="en-GB" sz="2000" b="1" dirty="0" smtClean="0"/>
              <a:t>In year </a:t>
            </a:r>
            <a:r>
              <a:rPr lang="en-GB" sz="2000" b="1" dirty="0"/>
              <a:t>1</a:t>
            </a:r>
            <a:r>
              <a:rPr lang="en-GB" sz="2000" b="1" dirty="0" smtClean="0"/>
              <a:t> children will learn life skills such as; </a:t>
            </a:r>
            <a:r>
              <a:rPr lang="en-GB" sz="2000" dirty="0" smtClean="0"/>
              <a:t>personal hygiene and sun safety. Recognising the human life cycle, simple home safety, recognise and talk about their different emotions, the importance of  families and how to ask for help, good manners, how our behaviours affect the environment and personal aspirations.</a:t>
            </a:r>
          </a:p>
          <a:p>
            <a:endParaRPr lang="en-GB" dirty="0"/>
          </a:p>
          <a:p>
            <a:endParaRPr lang="en-GB" dirty="0"/>
          </a:p>
        </p:txBody>
      </p:sp>
    </p:spTree>
    <p:extLst>
      <p:ext uri="{BB962C8B-B14F-4D97-AF65-F5344CB8AC3E}">
        <p14:creationId xmlns:p14="http://schemas.microsoft.com/office/powerpoint/2010/main" val="1698981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school rules rewards &amp; sanctions</a:t>
            </a:r>
            <a:br>
              <a:rPr lang="en-GB" dirty="0" smtClean="0"/>
            </a:br>
            <a:r>
              <a:rPr lang="en-GB" dirty="0" smtClean="0"/>
              <a:t>7 daily habits </a:t>
            </a:r>
            <a:endParaRPr lang="en-GB" dirty="0"/>
          </a:p>
        </p:txBody>
      </p:sp>
      <p:sp>
        <p:nvSpPr>
          <p:cNvPr id="3" name="TextBox 2"/>
          <p:cNvSpPr txBox="1"/>
          <p:nvPr/>
        </p:nvSpPr>
        <p:spPr>
          <a:xfrm>
            <a:off x="1484311" y="2271259"/>
            <a:ext cx="10342418" cy="5078313"/>
          </a:xfrm>
          <a:prstGeom prst="rect">
            <a:avLst/>
          </a:prstGeom>
          <a:noFill/>
        </p:spPr>
        <p:txBody>
          <a:bodyPr wrap="square" rtlCol="0">
            <a:spAutoFit/>
          </a:bodyPr>
          <a:lstStyle/>
          <a:p>
            <a:r>
              <a:rPr lang="en-GB" dirty="0" smtClean="0"/>
              <a:t>The school behaviour system is consistent throughout the primary school and you can still expect to see </a:t>
            </a:r>
            <a:r>
              <a:rPr lang="en-GB" b="1" dirty="0" smtClean="0">
                <a:solidFill>
                  <a:schemeClr val="accent6">
                    <a:lumMod val="50000"/>
                  </a:schemeClr>
                </a:solidFill>
              </a:rPr>
              <a:t>Green Certificates </a:t>
            </a:r>
            <a:r>
              <a:rPr lang="en-GB" dirty="0" smtClean="0"/>
              <a:t>at the end of the week. </a:t>
            </a:r>
          </a:p>
          <a:p>
            <a:endParaRPr lang="en-GB" dirty="0" smtClean="0"/>
          </a:p>
          <a:p>
            <a:endParaRPr lang="en-GB" dirty="0"/>
          </a:p>
          <a:p>
            <a:r>
              <a:rPr lang="en-GB" dirty="0" smtClean="0"/>
              <a:t>In school children will learn the school rules and learn how to make good, kind and respectful choices. There are many rewards for following school rules and making good choices such as positive praise, stickers, golden time, team tokens, certificates and bronze, silver and gold awards. This year children have the chance to win the </a:t>
            </a:r>
            <a:r>
              <a:rPr lang="en-GB" dirty="0" err="1" smtClean="0"/>
              <a:t>Headteachers</a:t>
            </a:r>
            <a:r>
              <a:rPr lang="en-GB" dirty="0" smtClean="0"/>
              <a:t> Special Award for outstanding behaviours in school. </a:t>
            </a:r>
          </a:p>
          <a:p>
            <a:endParaRPr lang="en-GB" dirty="0"/>
          </a:p>
          <a:p>
            <a:r>
              <a:rPr lang="en-GB" dirty="0" smtClean="0"/>
              <a:t>There are sanctions when the school rules are not followed and children know what these are. When children lose all three chances in class or break a school rule they can receive an amber and for more serious behaviours a Red. Please look out and praise your child when they receive a green certificate and a yellow certificate. If they do not bring a certificate home it could be worth checking with the teacher why not if they have not already spoken to you. </a:t>
            </a:r>
          </a:p>
          <a:p>
            <a:endParaRPr lang="en-GB" dirty="0"/>
          </a:p>
          <a:p>
            <a:endParaRPr lang="en-GB" dirty="0" smtClean="0"/>
          </a:p>
          <a:p>
            <a:endParaRPr lang="en-GB" dirty="0"/>
          </a:p>
          <a:p>
            <a:endParaRPr lang="en-GB" dirty="0" smtClean="0"/>
          </a:p>
        </p:txBody>
      </p:sp>
    </p:spTree>
    <p:extLst>
      <p:ext uri="{BB962C8B-B14F-4D97-AF65-F5344CB8AC3E}">
        <p14:creationId xmlns:p14="http://schemas.microsoft.com/office/powerpoint/2010/main" val="2876451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343" y="858611"/>
            <a:ext cx="10515600" cy="5038148"/>
          </a:xfrm>
        </p:spPr>
        <p:txBody>
          <a:bodyPr>
            <a:normAutofit/>
          </a:bodyPr>
          <a:lstStyle/>
          <a:p>
            <a:pPr algn="ctr"/>
            <a:r>
              <a:rPr lang="en-GB" dirty="0" smtClean="0"/>
              <a:t>If you have any concerns or worries please email or call into the school and we will arrange a time to chat with you. </a:t>
            </a:r>
            <a:br>
              <a:rPr lang="en-GB" dirty="0" smtClean="0"/>
            </a:br>
            <a:r>
              <a:rPr lang="en-GB" dirty="0"/>
              <a:t/>
            </a:r>
            <a:br>
              <a:rPr lang="en-GB" dirty="0"/>
            </a:br>
            <a:endParaRPr lang="en-GB" dirty="0"/>
          </a:p>
        </p:txBody>
      </p:sp>
    </p:spTree>
    <p:extLst>
      <p:ext uri="{BB962C8B-B14F-4D97-AF65-F5344CB8AC3E}">
        <p14:creationId xmlns:p14="http://schemas.microsoft.com/office/powerpoint/2010/main" val="154027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a:t>
            </a:r>
            <a:endParaRPr lang="en-GB" dirty="0"/>
          </a:p>
        </p:txBody>
      </p:sp>
      <p:sp>
        <p:nvSpPr>
          <p:cNvPr id="3" name="TextBox 2"/>
          <p:cNvSpPr txBox="1"/>
          <p:nvPr/>
        </p:nvSpPr>
        <p:spPr>
          <a:xfrm>
            <a:off x="1640773" y="2438399"/>
            <a:ext cx="10188369" cy="2831544"/>
          </a:xfrm>
          <a:prstGeom prst="rect">
            <a:avLst/>
          </a:prstGeom>
          <a:noFill/>
        </p:spPr>
        <p:txBody>
          <a:bodyPr wrap="square" rtlCol="0">
            <a:spAutoFit/>
          </a:bodyPr>
          <a:lstStyle/>
          <a:p>
            <a:pPr marL="285750" indent="-285750">
              <a:buFont typeface="Arial" panose="020B0604020202020204" pitchFamily="34" charset="0"/>
              <a:buChar char="•"/>
            </a:pPr>
            <a:r>
              <a:rPr lang="en-GB" sz="3200" dirty="0" smtClean="0"/>
              <a:t>Meet the Year </a:t>
            </a:r>
            <a:r>
              <a:rPr lang="en-GB" sz="3200" dirty="0"/>
              <a:t>1</a:t>
            </a:r>
            <a:r>
              <a:rPr lang="en-GB" sz="3200" dirty="0" smtClean="0"/>
              <a:t>Teachers </a:t>
            </a:r>
          </a:p>
          <a:p>
            <a:pPr marL="285750" indent="-285750">
              <a:buFont typeface="Arial" panose="020B0604020202020204" pitchFamily="34" charset="0"/>
              <a:buChar char="•"/>
            </a:pPr>
            <a:r>
              <a:rPr lang="en-GB" sz="3200" dirty="0" smtClean="0"/>
              <a:t>Know the curriculum your child will be taught this year</a:t>
            </a:r>
          </a:p>
          <a:p>
            <a:pPr marL="285750" indent="-285750">
              <a:buFont typeface="Arial" panose="020B0604020202020204" pitchFamily="34" charset="0"/>
              <a:buChar char="•"/>
            </a:pPr>
            <a:r>
              <a:rPr lang="en-GB" sz="3200" dirty="0" smtClean="0"/>
              <a:t>School behaviour system </a:t>
            </a:r>
          </a:p>
          <a:p>
            <a:pPr marL="285750" indent="-285750">
              <a:buFont typeface="Arial" panose="020B0604020202020204" pitchFamily="34" charset="0"/>
              <a:buChar char="•"/>
            </a:pPr>
            <a:r>
              <a:rPr lang="en-GB" sz="3200" dirty="0" smtClean="0"/>
              <a:t>RSE in Year 1</a:t>
            </a:r>
          </a:p>
          <a:p>
            <a:pPr marL="285750" indent="-285750">
              <a:buFont typeface="Arial" panose="020B0604020202020204" pitchFamily="34" charset="0"/>
              <a:buChar char="•"/>
            </a:pPr>
            <a:r>
              <a:rPr lang="en-GB" sz="3200" dirty="0" smtClean="0"/>
              <a:t>How to support your child at home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845888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824946" cy="1752599"/>
          </a:xfrm>
        </p:spPr>
        <p:txBody>
          <a:bodyPr/>
          <a:lstStyle/>
          <a:p>
            <a:pPr algn="l"/>
            <a:r>
              <a:rPr lang="en-GB" b="1" u="sng" dirty="0" smtClean="0"/>
              <a:t>Maths</a:t>
            </a:r>
            <a:endParaRPr lang="en-GB" b="1" u="sng" dirty="0"/>
          </a:p>
        </p:txBody>
      </p:sp>
      <p:sp>
        <p:nvSpPr>
          <p:cNvPr id="3" name="TextBox 2"/>
          <p:cNvSpPr txBox="1"/>
          <p:nvPr/>
        </p:nvSpPr>
        <p:spPr>
          <a:xfrm>
            <a:off x="1484311" y="2438399"/>
            <a:ext cx="10515600" cy="3416320"/>
          </a:xfrm>
          <a:prstGeom prst="rect">
            <a:avLst/>
          </a:prstGeom>
          <a:noFill/>
        </p:spPr>
        <p:txBody>
          <a:bodyPr wrap="square" rtlCol="0">
            <a:spAutoFit/>
          </a:bodyPr>
          <a:lstStyle/>
          <a:p>
            <a:r>
              <a:rPr lang="en-GB" dirty="0" smtClean="0">
                <a:solidFill>
                  <a:srgbClr val="002060"/>
                </a:solidFill>
              </a:rPr>
              <a:t>In maths, some of the main skills we expect children to be able to do by the end of the year are; count to 100 forwards and backwards from any given number, read and write numbers to 20 in numerals and words, count in multiples of 2, 5 and 10, finding 1 more and 1 less of any number within 100, read write and interpret mathematical statements using + - and =, add and subtract numbers within 20.</a:t>
            </a:r>
          </a:p>
          <a:p>
            <a:endParaRPr lang="en-GB" dirty="0">
              <a:solidFill>
                <a:srgbClr val="002060"/>
              </a:solidFill>
            </a:endParaRPr>
          </a:p>
          <a:p>
            <a:endParaRPr lang="en-GB" dirty="0">
              <a:solidFill>
                <a:srgbClr val="002060"/>
              </a:solidFill>
            </a:endParaRPr>
          </a:p>
          <a:p>
            <a:r>
              <a:rPr lang="en-GB" dirty="0" smtClean="0">
                <a:solidFill>
                  <a:srgbClr val="002060"/>
                </a:solidFill>
              </a:rPr>
              <a:t>Number bonds are very useful to help with many different areas of maths so in year 1, children need to know are all of their bonds from 0 to 20.</a:t>
            </a:r>
          </a:p>
          <a:p>
            <a:endParaRPr lang="en-GB" dirty="0" smtClean="0">
              <a:solidFill>
                <a:srgbClr val="002060"/>
              </a:solidFill>
            </a:endParaRPr>
          </a:p>
          <a:p>
            <a:endParaRPr lang="en-GB" dirty="0">
              <a:solidFill>
                <a:srgbClr val="002060"/>
              </a:solidFill>
            </a:endParaRPr>
          </a:p>
          <a:p>
            <a:r>
              <a:rPr lang="en-GB" dirty="0">
                <a:solidFill>
                  <a:srgbClr val="002060"/>
                </a:solidFill>
              </a:rPr>
              <a:t>Ways to help at </a:t>
            </a:r>
            <a:r>
              <a:rPr lang="en-GB" dirty="0" smtClean="0">
                <a:solidFill>
                  <a:srgbClr val="002060"/>
                </a:solidFill>
              </a:rPr>
              <a:t>home would be to practise counting to 100 forwards and backwards from any number. A Maths Monkey will go home with a child once a week for the weekend. </a:t>
            </a:r>
            <a:endParaRPr lang="en-GB" dirty="0">
              <a:solidFill>
                <a:srgbClr val="002060"/>
              </a:solidFill>
            </a:endParaRPr>
          </a:p>
        </p:txBody>
      </p:sp>
    </p:spTree>
    <p:extLst>
      <p:ext uri="{BB962C8B-B14F-4D97-AF65-F5344CB8AC3E}">
        <p14:creationId xmlns:p14="http://schemas.microsoft.com/office/powerpoint/2010/main" val="164274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84312" y="3630"/>
            <a:ext cx="1824946" cy="1752599"/>
          </a:xfrm>
          <a:prstGeom prst="rect">
            <a:avLst/>
          </a:prstGeom>
        </p:spPr>
        <p:txBody>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GB" b="1" u="sng" dirty="0" smtClean="0"/>
              <a:t>Maths</a:t>
            </a:r>
            <a:endParaRPr lang="en-GB" b="1" u="sng" dirty="0"/>
          </a:p>
        </p:txBody>
      </p:sp>
      <p:sp>
        <p:nvSpPr>
          <p:cNvPr id="3" name="TextBox 2"/>
          <p:cNvSpPr txBox="1"/>
          <p:nvPr/>
        </p:nvSpPr>
        <p:spPr>
          <a:xfrm>
            <a:off x="1484312" y="1756229"/>
            <a:ext cx="9415917" cy="369332"/>
          </a:xfrm>
          <a:prstGeom prst="rect">
            <a:avLst/>
          </a:prstGeom>
          <a:noFill/>
        </p:spPr>
        <p:txBody>
          <a:bodyPr wrap="square" rtlCol="0">
            <a:spAutoFit/>
          </a:bodyPr>
          <a:lstStyle/>
          <a:p>
            <a:r>
              <a:rPr lang="en-GB" dirty="0" smtClean="0"/>
              <a:t>Examples of Addition, subtraction</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4311" y="766258"/>
            <a:ext cx="10193026" cy="2718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4312" y="3635816"/>
            <a:ext cx="10193025" cy="2435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6620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5053" y="244762"/>
            <a:ext cx="10212205" cy="2308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5053" y="2741561"/>
            <a:ext cx="10212205" cy="34153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8122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257" y="0"/>
            <a:ext cx="9353798" cy="1325563"/>
          </a:xfrm>
        </p:spPr>
        <p:txBody>
          <a:bodyPr/>
          <a:lstStyle/>
          <a:p>
            <a:pPr algn="l"/>
            <a:r>
              <a:rPr lang="en-GB" u="sng" dirty="0" smtClean="0">
                <a:hlinkClick r:id="rId2" action="ppaction://hlinkfile"/>
              </a:rPr>
              <a:t>English </a:t>
            </a:r>
            <a:endParaRPr lang="en-GB" u="sng" dirty="0"/>
          </a:p>
        </p:txBody>
      </p:sp>
      <p:sp>
        <p:nvSpPr>
          <p:cNvPr id="3" name="TextBox 2"/>
          <p:cNvSpPr txBox="1"/>
          <p:nvPr/>
        </p:nvSpPr>
        <p:spPr>
          <a:xfrm>
            <a:off x="1785256" y="1011815"/>
            <a:ext cx="10146913" cy="6186309"/>
          </a:xfrm>
          <a:prstGeom prst="rect">
            <a:avLst/>
          </a:prstGeom>
          <a:noFill/>
        </p:spPr>
        <p:txBody>
          <a:bodyPr wrap="square" rtlCol="0">
            <a:spAutoFit/>
          </a:bodyPr>
          <a:lstStyle/>
          <a:p>
            <a:r>
              <a:rPr lang="en-GB" dirty="0" smtClean="0"/>
              <a:t>In year </a:t>
            </a:r>
            <a:r>
              <a:rPr lang="en-GB" dirty="0"/>
              <a:t>1</a:t>
            </a:r>
            <a:r>
              <a:rPr lang="en-GB" dirty="0" smtClean="0"/>
              <a:t> English is delivered through a range of teaching styles and at times a book centred approach which helps the children engage in high level texts to inspire and develop a love for reading. </a:t>
            </a:r>
          </a:p>
          <a:p>
            <a:endParaRPr lang="en-GB" dirty="0" smtClean="0"/>
          </a:p>
          <a:p>
            <a:r>
              <a:rPr lang="en-GB" dirty="0" smtClean="0"/>
              <a:t>In Year 1 we use a range of  texts to stimulate ideas and provide high level models. Some examples of these texts are,</a:t>
            </a:r>
            <a:br>
              <a:rPr lang="en-GB" dirty="0" smtClean="0"/>
            </a:br>
            <a:r>
              <a:rPr lang="en-GB" dirty="0" smtClean="0"/>
              <a:t/>
            </a:r>
            <a:br>
              <a:rPr lang="en-GB" dirty="0" smtClean="0"/>
            </a:br>
            <a:r>
              <a:rPr lang="en-GB" dirty="0" smtClean="0"/>
              <a:t/>
            </a:r>
            <a:br>
              <a:rPr lang="en-GB" dirty="0" smtClean="0"/>
            </a:br>
            <a:r>
              <a:rPr lang="en-GB" dirty="0" smtClean="0"/>
              <a:t> </a:t>
            </a:r>
          </a:p>
          <a:p>
            <a:endParaRPr lang="en-GB" dirty="0" smtClean="0"/>
          </a:p>
          <a:p>
            <a:endParaRPr lang="en-GB" dirty="0"/>
          </a:p>
          <a:p>
            <a:endParaRPr lang="en-GB" dirty="0" smtClean="0"/>
          </a:p>
          <a:p>
            <a:endParaRPr lang="en-GB" dirty="0" smtClean="0"/>
          </a:p>
          <a:p>
            <a:endParaRPr lang="en-GB" dirty="0"/>
          </a:p>
          <a:p>
            <a:endParaRPr lang="en-GB" dirty="0"/>
          </a:p>
          <a:p>
            <a:r>
              <a:rPr lang="en-GB" dirty="0" smtClean="0"/>
              <a:t>By the end of Year </a:t>
            </a:r>
            <a:r>
              <a:rPr lang="en-GB" dirty="0"/>
              <a:t>1</a:t>
            </a:r>
            <a:r>
              <a:rPr lang="en-GB" dirty="0" smtClean="0"/>
              <a:t> children are expected to be able to use full stops, capital letters and finger spaces confidently and consistently, write a sequence of  sentences to form a short narrative and non-narrative text, read and spell all year 1 common exception words, respond to the 40+ phonemes and graphemes, accurately blend when reading and answer questions about what they are reading. </a:t>
            </a:r>
            <a:endParaRPr lang="en-GB" dirty="0"/>
          </a:p>
          <a:p>
            <a:endParaRPr lang="en-GB" dirty="0" smtClean="0"/>
          </a:p>
          <a:p>
            <a:endParaRPr lang="en-GB" dirty="0" smtClean="0"/>
          </a:p>
          <a:p>
            <a:endParaRPr lang="en-GB" dirty="0" smtClean="0"/>
          </a:p>
          <a:p>
            <a:r>
              <a:rPr lang="en-GB" dirty="0"/>
              <a:t> </a:t>
            </a:r>
            <a:r>
              <a:rPr lang="en-GB" dirty="0" smtClean="0"/>
              <a:t>     	</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3502" y="2671293"/>
            <a:ext cx="2358371" cy="19267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0026" y="2434495"/>
            <a:ext cx="1847850" cy="240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90929" y="2623597"/>
            <a:ext cx="2442225" cy="20207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01161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Phonics and the Phonics Screening</a:t>
            </a:r>
            <a:endParaRPr lang="en-GB" dirty="0"/>
          </a:p>
        </p:txBody>
      </p:sp>
      <p:sp>
        <p:nvSpPr>
          <p:cNvPr id="3" name="Rectangle 2"/>
          <p:cNvSpPr/>
          <p:nvPr/>
        </p:nvSpPr>
        <p:spPr>
          <a:xfrm>
            <a:off x="1334126" y="2069067"/>
            <a:ext cx="10433154" cy="3416320"/>
          </a:xfrm>
          <a:prstGeom prst="rect">
            <a:avLst/>
          </a:prstGeom>
        </p:spPr>
        <p:txBody>
          <a:bodyPr wrap="square">
            <a:spAutoFit/>
          </a:bodyPr>
          <a:lstStyle/>
          <a:p>
            <a:r>
              <a:rPr lang="en-GB" dirty="0"/>
              <a:t>Children will be taught phonics </a:t>
            </a:r>
            <a:r>
              <a:rPr lang="en-GB" dirty="0" smtClean="0"/>
              <a:t>daily, this is a progressive reading scheme that teaches the children to read. </a:t>
            </a:r>
          </a:p>
          <a:p>
            <a:endParaRPr lang="en-GB" dirty="0"/>
          </a:p>
          <a:p>
            <a:r>
              <a:rPr lang="en-GB" dirty="0"/>
              <a:t>Every day we recap, embed and learn new sounds. When reading we using ‘segmenting’ to work out the word and ‘blending’ to bring the sounds back together to help read the word. The books that are allocated to your child on Bug </a:t>
            </a:r>
            <a:r>
              <a:rPr lang="en-GB" dirty="0" smtClean="0"/>
              <a:t>Club </a:t>
            </a:r>
            <a:r>
              <a:rPr lang="en-GB" dirty="0"/>
              <a:t>all feature the sounds that they are currently learning and have learnt already. When reading children will encounter common exception words which are not all decodable by using ‘segmenting and blending’, so we have to learn these by sight. These words are learnt in chunks and can be found on the planet stickers in the home school diary.</a:t>
            </a:r>
            <a:endParaRPr lang="en-GB" dirty="0" smtClean="0"/>
          </a:p>
          <a:p>
            <a:endParaRPr lang="en-GB" dirty="0" smtClean="0"/>
          </a:p>
          <a:p>
            <a:r>
              <a:rPr lang="en-GB" dirty="0" smtClean="0"/>
              <a:t>In year 1, children will sit a formal phonics screening test around June, this is made up of 40 words they have to read using the sounds from phases 2-5 that they have learnt throughout the year. There will be more information about this later in the year. </a:t>
            </a:r>
            <a:endParaRPr lang="en-GB" dirty="0"/>
          </a:p>
        </p:txBody>
      </p:sp>
    </p:spTree>
    <p:extLst>
      <p:ext uri="{BB962C8B-B14F-4D97-AF65-F5344CB8AC3E}">
        <p14:creationId xmlns:p14="http://schemas.microsoft.com/office/powerpoint/2010/main" val="3223076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4291" y="-239842"/>
            <a:ext cx="10018713" cy="1319134"/>
          </a:xfrm>
        </p:spPr>
        <p:txBody>
          <a:bodyPr/>
          <a:lstStyle/>
          <a:p>
            <a:pPr algn="l"/>
            <a:r>
              <a:rPr lang="en-GB" u="sng" dirty="0" smtClean="0"/>
              <a:t>Reading and English at home</a:t>
            </a:r>
            <a:endParaRPr lang="en-GB" u="sng" dirty="0"/>
          </a:p>
        </p:txBody>
      </p:sp>
      <p:sp>
        <p:nvSpPr>
          <p:cNvPr id="3" name="Rectangle 2"/>
          <p:cNvSpPr/>
          <p:nvPr/>
        </p:nvSpPr>
        <p:spPr>
          <a:xfrm>
            <a:off x="1364342" y="1083991"/>
            <a:ext cx="10624457" cy="5078313"/>
          </a:xfrm>
          <a:prstGeom prst="rect">
            <a:avLst/>
          </a:prstGeom>
        </p:spPr>
        <p:txBody>
          <a:bodyPr wrap="square">
            <a:spAutoFit/>
          </a:bodyPr>
          <a:lstStyle/>
          <a:p>
            <a:pPr marL="457200" indent="-457200">
              <a:buFont typeface="Arial" panose="020B0604020202020204" pitchFamily="34" charset="0"/>
              <a:buChar char="•"/>
            </a:pPr>
            <a:r>
              <a:rPr lang="en-GB" dirty="0"/>
              <a:t>Please help your child at home by asking them to read to you at least three </a:t>
            </a:r>
            <a:r>
              <a:rPr lang="en-GB" dirty="0" smtClean="0"/>
              <a:t>times </a:t>
            </a:r>
            <a:r>
              <a:rPr lang="en-GB" dirty="0"/>
              <a:t>a </a:t>
            </a:r>
            <a:r>
              <a:rPr lang="en-GB" dirty="0" smtClean="0"/>
              <a:t>week </a:t>
            </a:r>
            <a:r>
              <a:rPr lang="en-GB" dirty="0"/>
              <a:t>at home and sign their home school </a:t>
            </a:r>
            <a:r>
              <a:rPr lang="en-GB" dirty="0" smtClean="0"/>
              <a:t>diary.</a:t>
            </a:r>
            <a:br>
              <a:rPr lang="en-GB" dirty="0" smtClean="0"/>
            </a:br>
            <a:endParaRPr lang="en-GB" dirty="0" smtClean="0"/>
          </a:p>
          <a:p>
            <a:pPr marL="457200" indent="-457200">
              <a:buFont typeface="Arial" panose="020B0604020202020204" pitchFamily="34" charset="0"/>
              <a:buChar char="•"/>
            </a:pPr>
            <a:r>
              <a:rPr lang="en-GB" dirty="0"/>
              <a:t>The expectation for reading at home is that your child reads a few pages to you, a minimum of three times a week, </a:t>
            </a:r>
            <a:r>
              <a:rPr lang="en-GB" dirty="0" smtClean="0"/>
              <a:t>we </a:t>
            </a:r>
            <a:r>
              <a:rPr lang="en-GB" dirty="0"/>
              <a:t>count how many times you have read at home (this does not include multiple books or times read in one day, as we want reading spread over the week for a ‘drip feeding’ approach</a:t>
            </a:r>
            <a:r>
              <a:rPr lang="en-GB" dirty="0" smtClean="0"/>
              <a:t>).</a:t>
            </a:r>
            <a:br>
              <a:rPr lang="en-GB" dirty="0" smtClean="0"/>
            </a:br>
            <a:endParaRPr lang="en-GB" dirty="0" smtClean="0"/>
          </a:p>
          <a:p>
            <a:pPr marL="457200" indent="-457200">
              <a:buFont typeface="Arial" panose="020B0604020202020204" pitchFamily="34" charset="0"/>
              <a:buChar char="•"/>
            </a:pPr>
            <a:r>
              <a:rPr lang="en-GB" dirty="0"/>
              <a:t>Reading is made up of a few individual skills that all need to be developed for children to become well rounded </a:t>
            </a:r>
            <a:r>
              <a:rPr lang="en-GB" dirty="0" smtClean="0"/>
              <a:t>readers, the application of their phonics and word recognition, fluency and comprehension.</a:t>
            </a:r>
            <a:br>
              <a:rPr lang="en-GB" dirty="0" smtClean="0"/>
            </a:br>
            <a:endParaRPr lang="en-GB" dirty="0" smtClean="0"/>
          </a:p>
          <a:p>
            <a:pPr marL="457200" indent="-457200">
              <a:buFont typeface="Arial" panose="020B0604020202020204" pitchFamily="34" charset="0"/>
              <a:buChar char="•"/>
            </a:pPr>
            <a:r>
              <a:rPr lang="en-GB" dirty="0" smtClean="0"/>
              <a:t>Certificates will be awarded weekly for those reading three times in the week and when they reach a milestone of 25, 50,75 etc. They will earn a large certificate that is awarded in assembly.   </a:t>
            </a:r>
          </a:p>
          <a:p>
            <a:pPr marL="457200" indent="-457200">
              <a:buFont typeface="Arial" panose="020B0604020202020204" pitchFamily="34" charset="0"/>
              <a:buChar char="•"/>
            </a:pPr>
            <a:endParaRPr lang="en-GB" dirty="0" smtClean="0"/>
          </a:p>
          <a:p>
            <a:pPr marL="457200" indent="-457200">
              <a:buFont typeface="Arial" panose="020B0604020202020204" pitchFamily="34" charset="0"/>
              <a:buChar char="•"/>
            </a:pPr>
            <a:r>
              <a:rPr lang="en-GB" dirty="0" smtClean="0"/>
              <a:t> It is important to share </a:t>
            </a:r>
            <a:r>
              <a:rPr lang="en-GB" dirty="0"/>
              <a:t>books with </a:t>
            </a:r>
            <a:r>
              <a:rPr lang="en-GB" dirty="0" smtClean="0"/>
              <a:t>the children, read </a:t>
            </a:r>
            <a:r>
              <a:rPr lang="en-GB" dirty="0"/>
              <a:t>books to </a:t>
            </a:r>
            <a:r>
              <a:rPr lang="en-GB" dirty="0" smtClean="0"/>
              <a:t>them and listen to them read as it promotes a love for reading that will help them in their education journey.  </a:t>
            </a:r>
          </a:p>
          <a:p>
            <a:pPr marL="457200" indent="-457200">
              <a:buFont typeface="Arial" panose="020B0604020202020204" pitchFamily="34" charset="0"/>
              <a:buChar char="•"/>
            </a:pPr>
            <a:endParaRPr lang="en-GB" dirty="0" smtClean="0"/>
          </a:p>
          <a:p>
            <a:pPr marL="457200" indent="-457200">
              <a:buFont typeface="Arial" panose="020B0604020202020204" pitchFamily="34" charset="0"/>
              <a:buChar char="•"/>
            </a:pPr>
            <a:r>
              <a:rPr lang="en-GB" dirty="0" smtClean="0"/>
              <a:t>Encourage </a:t>
            </a:r>
            <a:r>
              <a:rPr lang="en-GB" dirty="0"/>
              <a:t>and support them to complete their weekly homework on Google </a:t>
            </a:r>
            <a:r>
              <a:rPr lang="en-GB" dirty="0" smtClean="0"/>
              <a:t>Classrooms and practise their weekly spellings.  </a:t>
            </a:r>
            <a:endParaRPr lang="en-GB" dirty="0"/>
          </a:p>
        </p:txBody>
      </p:sp>
    </p:spTree>
    <p:extLst>
      <p:ext uri="{BB962C8B-B14F-4D97-AF65-F5344CB8AC3E}">
        <p14:creationId xmlns:p14="http://schemas.microsoft.com/office/powerpoint/2010/main" val="2760942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03" y="-190500"/>
            <a:ext cx="10018713" cy="1752599"/>
          </a:xfrm>
        </p:spPr>
        <p:txBody>
          <a:bodyPr/>
          <a:lstStyle/>
          <a:p>
            <a:r>
              <a:rPr lang="en-GB" dirty="0" smtClean="0"/>
              <a:t>Topic – Foundation Curriculum </a:t>
            </a:r>
            <a:br>
              <a:rPr lang="en-GB" dirty="0" smtClean="0"/>
            </a:br>
            <a:endParaRPr lang="en-GB" dirty="0"/>
          </a:p>
        </p:txBody>
      </p:sp>
      <p:sp>
        <p:nvSpPr>
          <p:cNvPr id="3" name="TextBox 2"/>
          <p:cNvSpPr txBox="1"/>
          <p:nvPr/>
        </p:nvSpPr>
        <p:spPr>
          <a:xfrm>
            <a:off x="1484310" y="735431"/>
            <a:ext cx="10169237" cy="1477328"/>
          </a:xfrm>
          <a:prstGeom prst="rect">
            <a:avLst/>
          </a:prstGeom>
          <a:noFill/>
        </p:spPr>
        <p:txBody>
          <a:bodyPr wrap="square" rtlCol="0">
            <a:spAutoFit/>
          </a:bodyPr>
          <a:lstStyle/>
          <a:p>
            <a:r>
              <a:rPr lang="en-GB" dirty="0" smtClean="0"/>
              <a:t>In year </a:t>
            </a:r>
            <a:r>
              <a:rPr lang="en-GB" dirty="0"/>
              <a:t>1</a:t>
            </a:r>
            <a:r>
              <a:rPr lang="en-GB" dirty="0" smtClean="0"/>
              <a:t> children will be learning new skills and building knowledge of  history, geography, science, art, music and DT through 6 topics this year. </a:t>
            </a:r>
          </a:p>
          <a:p>
            <a:endParaRPr lang="en-GB" dirty="0"/>
          </a:p>
          <a:p>
            <a:r>
              <a:rPr lang="en-GB" dirty="0" smtClean="0"/>
              <a:t>The topics are: </a:t>
            </a:r>
          </a:p>
          <a:p>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70935729"/>
              </p:ext>
            </p:extLst>
          </p:nvPr>
        </p:nvGraphicFramePr>
        <p:xfrm>
          <a:off x="1484310" y="2207614"/>
          <a:ext cx="9869488" cy="560832"/>
        </p:xfrm>
        <a:graphic>
          <a:graphicData uri="http://schemas.openxmlformats.org/drawingml/2006/table">
            <a:tbl>
              <a:tblPr firstRow="1" firstCol="1" bandRow="1">
                <a:tableStyleId>{5C22544A-7EE6-4342-B048-85BDC9FD1C3A}</a:tableStyleId>
              </a:tblPr>
              <a:tblGrid>
                <a:gridCol w="1644106">
                  <a:extLst>
                    <a:ext uri="{9D8B030D-6E8A-4147-A177-3AD203B41FA5}">
                      <a16:colId xmlns:a16="http://schemas.microsoft.com/office/drawing/2014/main" xmlns="" val="2600420578"/>
                    </a:ext>
                  </a:extLst>
                </a:gridCol>
                <a:gridCol w="1646532">
                  <a:extLst>
                    <a:ext uri="{9D8B030D-6E8A-4147-A177-3AD203B41FA5}">
                      <a16:colId xmlns:a16="http://schemas.microsoft.com/office/drawing/2014/main" xmlns="" val="2386413330"/>
                    </a:ext>
                  </a:extLst>
                </a:gridCol>
                <a:gridCol w="1644106">
                  <a:extLst>
                    <a:ext uri="{9D8B030D-6E8A-4147-A177-3AD203B41FA5}">
                      <a16:colId xmlns:a16="http://schemas.microsoft.com/office/drawing/2014/main" xmlns="" val="2893049846"/>
                    </a:ext>
                  </a:extLst>
                </a:gridCol>
                <a:gridCol w="1646532">
                  <a:extLst>
                    <a:ext uri="{9D8B030D-6E8A-4147-A177-3AD203B41FA5}">
                      <a16:colId xmlns:a16="http://schemas.microsoft.com/office/drawing/2014/main" xmlns="" val="3504037757"/>
                    </a:ext>
                  </a:extLst>
                </a:gridCol>
                <a:gridCol w="1644106">
                  <a:extLst>
                    <a:ext uri="{9D8B030D-6E8A-4147-A177-3AD203B41FA5}">
                      <a16:colId xmlns:a16="http://schemas.microsoft.com/office/drawing/2014/main" xmlns="" val="1255615257"/>
                    </a:ext>
                  </a:extLst>
                </a:gridCol>
                <a:gridCol w="1644106">
                  <a:extLst>
                    <a:ext uri="{9D8B030D-6E8A-4147-A177-3AD203B41FA5}">
                      <a16:colId xmlns:a16="http://schemas.microsoft.com/office/drawing/2014/main" xmlns="" val="328906670"/>
                    </a:ext>
                  </a:extLst>
                </a:gridCol>
              </a:tblGrid>
              <a:tr h="420402">
                <a:tc>
                  <a:txBody>
                    <a:bodyPr/>
                    <a:lstStyle/>
                    <a:p>
                      <a:pPr algn="ctr">
                        <a:lnSpc>
                          <a:spcPct val="115000"/>
                        </a:lnSpc>
                        <a:spcAft>
                          <a:spcPts val="0"/>
                        </a:spcAft>
                      </a:pPr>
                      <a:r>
                        <a:rPr lang="en-GB" sz="1600" dirty="0" smtClean="0">
                          <a:effectLst/>
                          <a:latin typeface="Calibri" panose="020F0502020204030204" pitchFamily="34" charset="0"/>
                          <a:ea typeface="Calibri" panose="020F0502020204030204" pitchFamily="34" charset="0"/>
                          <a:cs typeface="Times New Roman" panose="02020603050405020304" pitchFamily="18" charset="0"/>
                        </a:rPr>
                        <a:t>All Aboard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smtClean="0">
                          <a:effectLst/>
                          <a:latin typeface="Calibri" panose="020F0502020204030204" pitchFamily="34" charset="0"/>
                          <a:ea typeface="Calibri" panose="020F0502020204030204" pitchFamily="34" charset="0"/>
                          <a:cs typeface="Times New Roman" panose="02020603050405020304" pitchFamily="18" charset="0"/>
                        </a:rPr>
                        <a:t>Whatever The</a:t>
                      </a:r>
                      <a:r>
                        <a:rPr lang="en-GB" sz="1600" baseline="0" dirty="0" smtClean="0">
                          <a:effectLst/>
                          <a:latin typeface="Calibri" panose="020F0502020204030204" pitchFamily="34" charset="0"/>
                          <a:ea typeface="Calibri" panose="020F0502020204030204" pitchFamily="34" charset="0"/>
                          <a:cs typeface="Times New Roman" panose="02020603050405020304" pitchFamily="18" charset="0"/>
                        </a:rPr>
                        <a:t> Weather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smtClean="0">
                          <a:effectLst/>
                          <a:latin typeface="Calibri" panose="020F0502020204030204" pitchFamily="34" charset="0"/>
                          <a:ea typeface="Calibri" panose="020F0502020204030204" pitchFamily="34" charset="0"/>
                          <a:cs typeface="Times New Roman" panose="02020603050405020304" pitchFamily="18" charset="0"/>
                        </a:rPr>
                        <a:t>Where We Live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err="1" smtClean="0">
                          <a:effectLst/>
                          <a:latin typeface="Calibri" panose="020F0502020204030204" pitchFamily="34" charset="0"/>
                          <a:ea typeface="Calibri" panose="020F0502020204030204" pitchFamily="34" charset="0"/>
                          <a:cs typeface="Times New Roman" panose="02020603050405020304" pitchFamily="18" charset="0"/>
                        </a:rPr>
                        <a:t>Ghyllgrove</a:t>
                      </a:r>
                      <a:r>
                        <a:rPr lang="en-GB" sz="1600" dirty="0" smtClean="0">
                          <a:effectLst/>
                          <a:latin typeface="Calibri" panose="020F0502020204030204" pitchFamily="34" charset="0"/>
                          <a:ea typeface="Calibri" panose="020F0502020204030204" pitchFamily="34" charset="0"/>
                          <a:cs typeface="Times New Roman" panose="02020603050405020304" pitchFamily="18" charset="0"/>
                        </a:rPr>
                        <a:t> Gardeners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smtClean="0">
                          <a:effectLst/>
                          <a:latin typeface="Calibri" panose="020F0502020204030204" pitchFamily="34" charset="0"/>
                          <a:ea typeface="Calibri" panose="020F0502020204030204" pitchFamily="34" charset="0"/>
                          <a:cs typeface="Times New Roman" panose="02020603050405020304" pitchFamily="18" charset="0"/>
                        </a:rPr>
                        <a:t>Wonderful World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600" dirty="0" smtClean="0">
                          <a:effectLst/>
                          <a:latin typeface="Calibri" panose="020F0502020204030204" pitchFamily="34" charset="0"/>
                          <a:ea typeface="Calibri" panose="020F0502020204030204" pitchFamily="34" charset="0"/>
                          <a:cs typeface="Times New Roman" panose="02020603050405020304" pitchFamily="18" charset="0"/>
                        </a:rPr>
                        <a:t>Toy Museum</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40097224"/>
                  </a:ext>
                </a:extLst>
              </a:tr>
            </a:tbl>
          </a:graphicData>
        </a:graphic>
      </p:graphicFrame>
      <p:sp>
        <p:nvSpPr>
          <p:cNvPr id="7" name="TextBox 6"/>
          <p:cNvSpPr txBox="1"/>
          <p:nvPr/>
        </p:nvSpPr>
        <p:spPr>
          <a:xfrm>
            <a:off x="1314148" y="2858274"/>
            <a:ext cx="10209811" cy="3416320"/>
          </a:xfrm>
          <a:prstGeom prst="rect">
            <a:avLst/>
          </a:prstGeom>
          <a:noFill/>
        </p:spPr>
        <p:txBody>
          <a:bodyPr wrap="square" rtlCol="0">
            <a:spAutoFit/>
          </a:bodyPr>
          <a:lstStyle/>
          <a:p>
            <a:r>
              <a:rPr lang="en-GB" dirty="0" smtClean="0"/>
              <a:t>Children also follow a computing curriculum where they learn about E-</a:t>
            </a:r>
            <a:r>
              <a:rPr lang="en-GB" dirty="0" err="1" smtClean="0"/>
              <a:t>Saftey</a:t>
            </a:r>
            <a:r>
              <a:rPr lang="en-GB" dirty="0" smtClean="0"/>
              <a:t> and a variety of computer based programmes such as paint. </a:t>
            </a:r>
          </a:p>
          <a:p>
            <a:endParaRPr lang="en-GB" dirty="0" smtClean="0"/>
          </a:p>
          <a:p>
            <a:r>
              <a:rPr lang="en-GB" dirty="0" smtClean="0"/>
              <a:t>They are also taught about religion through  RE which follows the Discovery Scheme of work and in year 1 we learn more about Christianity and Judaism.</a:t>
            </a:r>
          </a:p>
          <a:p>
            <a:endParaRPr lang="en-GB" dirty="0" smtClean="0"/>
          </a:p>
          <a:p>
            <a:endParaRPr lang="en-GB" dirty="0"/>
          </a:p>
          <a:p>
            <a:r>
              <a:rPr lang="en-GB" dirty="0" smtClean="0"/>
              <a:t>PE will be taught twice a week and children will learn progressive skills through games, dance and gymnastics sessions. They will need the correct PE kit of red shorts and a white t-shirt and trainers for indoors and a plain back joggers and jumper (tracksuit) and trainers for outdoor PE.  </a:t>
            </a:r>
          </a:p>
          <a:p>
            <a:endParaRPr lang="en-GB" dirty="0" smtClean="0"/>
          </a:p>
          <a:p>
            <a:r>
              <a:rPr lang="en-GB" dirty="0" smtClean="0"/>
              <a:t> </a:t>
            </a:r>
            <a:endParaRPr lang="en-GB" dirty="0"/>
          </a:p>
        </p:txBody>
      </p:sp>
    </p:spTree>
    <p:extLst>
      <p:ext uri="{BB962C8B-B14F-4D97-AF65-F5344CB8AC3E}">
        <p14:creationId xmlns:p14="http://schemas.microsoft.com/office/powerpoint/2010/main" val="4021753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383</TotalTime>
  <Words>974</Words>
  <Application>Microsoft Office PowerPoint</Application>
  <PresentationFormat>Custom</PresentationFormat>
  <Paragraphs>82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Parallax</vt:lpstr>
      <vt:lpstr>Welcome to Year 1       Parent workshop </vt:lpstr>
      <vt:lpstr>Aims: </vt:lpstr>
      <vt:lpstr>Maths</vt:lpstr>
      <vt:lpstr>PowerPoint Presentation</vt:lpstr>
      <vt:lpstr>PowerPoint Presentation</vt:lpstr>
      <vt:lpstr>English </vt:lpstr>
      <vt:lpstr>Phonics and the Phonics Screening</vt:lpstr>
      <vt:lpstr>Reading and English at home</vt:lpstr>
      <vt:lpstr>Topic – Foundation Curriculum  </vt:lpstr>
      <vt:lpstr>RSE in Year 1 </vt:lpstr>
      <vt:lpstr>Behaviour   school rules rewards &amp; sanctions 7 daily habits </vt:lpstr>
      <vt:lpstr>If you have any concerns or worries please email or call into the school and we will arrange a time to chat with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  Parent workshop</dc:title>
  <dc:creator>Mrs.Morley</dc:creator>
  <cp:lastModifiedBy>Mrs.Attwood</cp:lastModifiedBy>
  <cp:revision>29</cp:revision>
  <dcterms:created xsi:type="dcterms:W3CDTF">2021-07-05T12:56:03Z</dcterms:created>
  <dcterms:modified xsi:type="dcterms:W3CDTF">2021-09-13T07:32:13Z</dcterms:modified>
</cp:coreProperties>
</file>