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3" r:id="rId3"/>
    <p:sldId id="257" r:id="rId4"/>
    <p:sldId id="297" r:id="rId5"/>
    <p:sldId id="372" r:id="rId6"/>
    <p:sldId id="311" r:id="rId7"/>
    <p:sldId id="316" r:id="rId8"/>
    <p:sldId id="335" r:id="rId9"/>
    <p:sldId id="354" r:id="rId10"/>
    <p:sldId id="358" r:id="rId11"/>
    <p:sldId id="312" r:id="rId12"/>
    <p:sldId id="321" r:id="rId13"/>
    <p:sldId id="345" r:id="rId14"/>
    <p:sldId id="357" r:id="rId15"/>
    <p:sldId id="356" r:id="rId16"/>
    <p:sldId id="352" r:id="rId17"/>
    <p:sldId id="353" r:id="rId18"/>
    <p:sldId id="324" r:id="rId19"/>
    <p:sldId id="325" r:id="rId20"/>
    <p:sldId id="347" r:id="rId21"/>
    <p:sldId id="351" r:id="rId22"/>
    <p:sldId id="350" r:id="rId23"/>
    <p:sldId id="349" r:id="rId24"/>
    <p:sldId id="304" r:id="rId25"/>
    <p:sldId id="307" r:id="rId26"/>
    <p:sldId id="296" r:id="rId27"/>
    <p:sldId id="302" r:id="rId28"/>
    <p:sldId id="258" r:id="rId29"/>
    <p:sldId id="299" r:id="rId30"/>
    <p:sldId id="284" r:id="rId31"/>
    <p:sldId id="292" r:id="rId32"/>
    <p:sldId id="293" r:id="rId33"/>
    <p:sldId id="294" r:id="rId34"/>
    <p:sldId id="277" r:id="rId3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A6298F3-3482-4B48-8DA1-5848166C443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033B8F-0B44-4DDD-ACCD-4EE8B9368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8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3DE9FF-6A31-4ED1-A72A-1CBB50F2372A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30450FC-4689-4564-BCBC-DBF3949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dcollins</a:t>
            </a:r>
            <a:r>
              <a:rPr lang="en-GB" dirty="0"/>
              <a:t>      teacher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50FC-4689-4564-BCBC-DBF3949CF4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2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6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81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2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99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7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4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9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7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3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7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3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4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3BBE84-DB95-47B2-B9F1-D3ABF337F9B5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184CA-BC7A-449F-BEA8-7D77EBCB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85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7A532-4A22-421F-8622-0DCCE821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420" r="8579" b="-1"/>
          <a:stretch/>
        </p:blipFill>
        <p:spPr>
          <a:xfrm>
            <a:off x="-2381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>
            <a:normAutofit/>
          </a:bodyPr>
          <a:lstStyle/>
          <a:p>
            <a:r>
              <a:rPr lang="en-GB" sz="4400" dirty="0"/>
              <a:t>Mathematics at </a:t>
            </a:r>
            <a:r>
              <a:rPr lang="en-GB" sz="4400" dirty="0" err="1"/>
              <a:t>ghyllgrove</a:t>
            </a:r>
            <a:br>
              <a:rPr lang="en-GB" sz="4400" dirty="0"/>
            </a:br>
            <a:r>
              <a:rPr lang="en-GB" sz="4400" dirty="0"/>
              <a:t>Years 5 and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5073825" cy="1947333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Mr Dale Collins </a:t>
            </a:r>
          </a:p>
          <a:p>
            <a:r>
              <a:rPr lang="en-GB" sz="2000" dirty="0">
                <a:solidFill>
                  <a:schemeClr val="tx1"/>
                </a:solidFill>
              </a:rPr>
              <a:t>Year 2 Teacher </a:t>
            </a:r>
          </a:p>
          <a:p>
            <a:r>
              <a:rPr lang="en-GB" dirty="0">
                <a:solidFill>
                  <a:schemeClr val="tx1"/>
                </a:solidFill>
              </a:rPr>
              <a:t>Key Stage 1 Lead</a:t>
            </a:r>
          </a:p>
          <a:p>
            <a:r>
              <a:rPr lang="en-GB" sz="2000" dirty="0">
                <a:solidFill>
                  <a:schemeClr val="tx1"/>
                </a:solidFill>
              </a:rPr>
              <a:t>Mathematics Lead</a:t>
            </a:r>
          </a:p>
        </p:txBody>
      </p:sp>
    </p:spTree>
    <p:extLst>
      <p:ext uri="{BB962C8B-B14F-4D97-AF65-F5344CB8AC3E}">
        <p14:creationId xmlns:p14="http://schemas.microsoft.com/office/powerpoint/2010/main" val="140058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4DEDC-B743-4C7F-86F0-025D80E3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4349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86FE-500C-40B5-A3CF-E2F19F01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97" y="-183232"/>
            <a:ext cx="6554867" cy="1524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Multiplication and Division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417A-505E-4C5D-871E-41B51AA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163216"/>
            <a:ext cx="3716866" cy="6096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A294E-39CF-44F8-AC47-BCC5D623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72816"/>
            <a:ext cx="3945467" cy="4598227"/>
          </a:xfrm>
        </p:spPr>
        <p:txBody>
          <a:bodyPr>
            <a:noAutofit/>
          </a:bodyPr>
          <a:lstStyle/>
          <a:p>
            <a:r>
              <a:rPr lang="en-GB" sz="1500" b="1" dirty="0">
                <a:solidFill>
                  <a:schemeClr val="bg1"/>
                </a:solidFill>
              </a:rPr>
              <a:t>Multiply numbers up to 4 digits by a one- or two-digit number using a formal written method.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Divide numbers up to 4 digits by a one-digit number using the formal written method of short division and interpret remainders appropriately for the context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Multiply and divide whole numbers and those involving decimals by 10, 100 and 1000 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Recognise and use square numbers and cube numbers, and the notation for squared (2) and cubed (3) 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Solve problems involving addition, subtraction, multiplication and division and a combination of these.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9E6B-C094-452B-886D-3783AC85F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16" y="1196554"/>
            <a:ext cx="3764051" cy="576262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4E099-5FAB-4088-84EA-1F77451F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362" y="1772816"/>
            <a:ext cx="3956705" cy="4536504"/>
          </a:xfrm>
        </p:spPr>
        <p:txBody>
          <a:bodyPr>
            <a:noAutofit/>
          </a:bodyPr>
          <a:lstStyle/>
          <a:p>
            <a:r>
              <a:rPr lang="en-GB" sz="1500" b="1" dirty="0">
                <a:solidFill>
                  <a:schemeClr val="bg1"/>
                </a:solidFill>
              </a:rPr>
              <a:t>Multiply multi-digit numbers up to 4 digits by a two-digit whole number using the formal written method of long multiplication.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Divide numbers up to 4 digits by a two-digit number using the formal written method of short division where appropriate, interpreting remainders according to the context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Perform mental calculations, including with mixed operations and large numbers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Solve problems involving addition, subtraction, multiplication and division.</a:t>
            </a:r>
          </a:p>
        </p:txBody>
      </p:sp>
    </p:spTree>
    <p:extLst>
      <p:ext uri="{BB962C8B-B14F-4D97-AF65-F5344CB8AC3E}">
        <p14:creationId xmlns:p14="http://schemas.microsoft.com/office/powerpoint/2010/main" val="79834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5 AND 6 – Short multiplication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14C44-6714-4DDB-8BD6-2994F025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56791"/>
            <a:ext cx="8492430" cy="4110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936EAC-5E31-4E6E-94E9-02522028A731}"/>
              </a:ext>
            </a:extLst>
          </p:cNvPr>
          <p:cNvSpPr txBox="1"/>
          <p:nvPr/>
        </p:nvSpPr>
        <p:spPr>
          <a:xfrm>
            <a:off x="323528" y="6165304"/>
            <a:ext cx="68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increasing larger numbers (up to 4 digits) and decimals.</a:t>
            </a:r>
          </a:p>
        </p:txBody>
      </p:sp>
    </p:spTree>
    <p:extLst>
      <p:ext uri="{BB962C8B-B14F-4D97-AF65-F5344CB8AC3E}">
        <p14:creationId xmlns:p14="http://schemas.microsoft.com/office/powerpoint/2010/main" val="273695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5 and 6 – Long multiplication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4C015-7C81-40A9-B9F7-AAA8F0ED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40632"/>
            <a:ext cx="4368008" cy="4889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BA9E2-5209-478F-933C-76763D5EF183}"/>
              </a:ext>
            </a:extLst>
          </p:cNvPr>
          <p:cNvSpPr txBox="1"/>
          <p:nvPr/>
        </p:nvSpPr>
        <p:spPr>
          <a:xfrm>
            <a:off x="5076056" y="3059668"/>
            <a:ext cx="386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increasing larger numbers (up to 4 digits) and decimals.</a:t>
            </a:r>
          </a:p>
        </p:txBody>
      </p:sp>
    </p:spTree>
    <p:extLst>
      <p:ext uri="{BB962C8B-B14F-4D97-AF65-F5344CB8AC3E}">
        <p14:creationId xmlns:p14="http://schemas.microsoft.com/office/powerpoint/2010/main" val="45306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F4B63-28F1-431F-ACF5-16DAC7532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328737"/>
            <a:ext cx="71818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4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4C2BD-A0ED-4085-8219-69C60230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395412"/>
            <a:ext cx="73056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8BF5D-1951-4FDD-BF4A-06B6D17CF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243137"/>
            <a:ext cx="70770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7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F7FFE-998D-4C78-884F-75C9812B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514475"/>
            <a:ext cx="8010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5 and 6 – bus stop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78658-45B9-4439-B805-6985DF96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5328592" cy="4681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2CD8B-4D6E-43EE-A843-9F6F9140C7F8}"/>
              </a:ext>
            </a:extLst>
          </p:cNvPr>
          <p:cNvSpPr txBox="1"/>
          <p:nvPr/>
        </p:nvSpPr>
        <p:spPr>
          <a:xfrm>
            <a:off x="251520" y="6300028"/>
            <a:ext cx="69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increasing larger numbers (up to 4 digits) and decimals.</a:t>
            </a:r>
          </a:p>
        </p:txBody>
      </p:sp>
    </p:spTree>
    <p:extLst>
      <p:ext uri="{BB962C8B-B14F-4D97-AF65-F5344CB8AC3E}">
        <p14:creationId xmlns:p14="http://schemas.microsoft.com/office/powerpoint/2010/main" val="252169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dirty="0"/>
              <a:t>Year 5 and 6 – Bus stop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F0790-8A9E-4673-9230-28894DBF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6867527" cy="4968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4351B2-0B6F-427A-BD9D-BAFAA8F280F5}"/>
              </a:ext>
            </a:extLst>
          </p:cNvPr>
          <p:cNvSpPr txBox="1"/>
          <p:nvPr/>
        </p:nvSpPr>
        <p:spPr>
          <a:xfrm>
            <a:off x="251520" y="6300028"/>
            <a:ext cx="69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increasing larger numbers (up to 4 digits) and decimals.</a:t>
            </a:r>
          </a:p>
        </p:txBody>
      </p:sp>
    </p:spTree>
    <p:extLst>
      <p:ext uri="{BB962C8B-B14F-4D97-AF65-F5344CB8AC3E}">
        <p14:creationId xmlns:p14="http://schemas.microsoft.com/office/powerpoint/2010/main" val="412348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6AC0-EA4F-4D1F-8361-CF54B22B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aims…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EE56-8381-40C8-B30F-3D197426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 you an overview of the Year 5 and 6 curriculum for Maths.</a:t>
            </a:r>
          </a:p>
          <a:p>
            <a:endParaRPr lang="en-GB" dirty="0"/>
          </a:p>
          <a:p>
            <a:r>
              <a:rPr lang="en-GB" dirty="0"/>
              <a:t>Look at how calculation is taught in Year 5 and 6.</a:t>
            </a:r>
          </a:p>
          <a:p>
            <a:endParaRPr lang="en-GB" dirty="0"/>
          </a:p>
          <a:p>
            <a:r>
              <a:rPr lang="en-GB" dirty="0"/>
              <a:t>Ideas for supporting Maths at home.</a:t>
            </a:r>
          </a:p>
          <a:p>
            <a:endParaRPr lang="en-GB" dirty="0"/>
          </a:p>
          <a:p>
            <a:r>
              <a:rPr lang="en-GB" dirty="0"/>
              <a:t>Update on E-Safety</a:t>
            </a:r>
          </a:p>
        </p:txBody>
      </p:sp>
    </p:spTree>
    <p:extLst>
      <p:ext uri="{BB962C8B-B14F-4D97-AF65-F5344CB8AC3E}">
        <p14:creationId xmlns:p14="http://schemas.microsoft.com/office/powerpoint/2010/main" val="349143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008112"/>
          </a:xfrm>
        </p:spPr>
        <p:txBody>
          <a:bodyPr/>
          <a:lstStyle/>
          <a:p>
            <a:r>
              <a:rPr lang="en-GB" dirty="0"/>
              <a:t>Year 6 – Long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98601-7F24-4129-868C-8B4D25B5D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6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ED480-A57D-46C9-8E00-9AB36658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928812"/>
            <a:ext cx="57816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52FBF-9C07-4294-871E-8FDCD300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128837"/>
            <a:ext cx="81248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7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E9F4E-EDB6-41A8-A27E-F3D0EE3A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752475"/>
            <a:ext cx="83439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3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tinned items">
            <a:extLst>
              <a:ext uri="{FF2B5EF4-FFF2-40B4-BE49-F238E27FC236}">
                <a16:creationId xmlns:a16="http://schemas.microsoft.com/office/drawing/2014/main" id="{C0352AEF-6299-4CE6-B733-417CB433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24536" cy="27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iquids">
            <a:extLst>
              <a:ext uri="{FF2B5EF4-FFF2-40B4-BE49-F238E27FC236}">
                <a16:creationId xmlns:a16="http://schemas.microsoft.com/office/drawing/2014/main" id="{13140B75-F18D-425C-BD0E-C701E2BF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4957046" cy="24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6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3D shapes in the environment">
            <a:extLst>
              <a:ext uri="{FF2B5EF4-FFF2-40B4-BE49-F238E27FC236}">
                <a16:creationId xmlns:a16="http://schemas.microsoft.com/office/drawing/2014/main" id="{E8E917F7-DE0D-47D0-8CDB-1C26F830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579"/>
            <a:ext cx="8496944" cy="59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29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95580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Baking at home</a:t>
            </a: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Handling money 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Identify coins.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Buy items and add the prices.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Work out the change.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7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95580"/>
            <a:ext cx="864096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u="sng" dirty="0">
                <a:solidFill>
                  <a:schemeClr val="tx1"/>
                </a:solidFill>
              </a:rPr>
              <a:t>Measure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Measure items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TV guides – length of your favourite programmes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1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503492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Counting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Everyday objects at home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Board games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Thermometers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01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524000"/>
          </a:xfrm>
        </p:spPr>
        <p:txBody>
          <a:bodyPr/>
          <a:lstStyle/>
          <a:p>
            <a:pPr algn="ctr"/>
            <a:r>
              <a:rPr lang="en-GB" dirty="0"/>
              <a:t>Use anything and everything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77444"/>
            <a:ext cx="6666541" cy="323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door number">
            <a:extLst>
              <a:ext uri="{FF2B5EF4-FFF2-40B4-BE49-F238E27FC236}">
                <a16:creationId xmlns:a16="http://schemas.microsoft.com/office/drawing/2014/main" id="{C5706A29-4FD1-44F6-92BD-0F4F815A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39" y="1845109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cks and gloves">
            <a:extLst>
              <a:ext uri="{FF2B5EF4-FFF2-40B4-BE49-F238E27FC236}">
                <a16:creationId xmlns:a16="http://schemas.microsoft.com/office/drawing/2014/main" id="{37BD087B-6A1C-4843-B984-086AE5DF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5755"/>
            <a:ext cx="4382350" cy="34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4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en-GB" dirty="0"/>
              <a:t>What do we want for the children at </a:t>
            </a:r>
            <a:r>
              <a:rPr lang="en-GB" dirty="0" err="1"/>
              <a:t>ghyllgrove</a:t>
            </a:r>
            <a:r>
              <a:rPr lang="en-GB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2856"/>
            <a:ext cx="6554867" cy="4104456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Confidence </a:t>
            </a:r>
          </a:p>
          <a:p>
            <a:r>
              <a:rPr lang="en-GB" sz="3600" dirty="0">
                <a:solidFill>
                  <a:schemeClr val="tx1"/>
                </a:solidFill>
              </a:rPr>
              <a:t>Fluency</a:t>
            </a:r>
          </a:p>
          <a:p>
            <a:r>
              <a:rPr lang="en-GB" sz="3600" dirty="0">
                <a:solidFill>
                  <a:schemeClr val="tx1"/>
                </a:solidFill>
              </a:rPr>
              <a:t>Strong arithmetic skills</a:t>
            </a:r>
          </a:p>
          <a:p>
            <a:r>
              <a:rPr lang="en-GB" sz="3600" dirty="0">
                <a:solidFill>
                  <a:schemeClr val="tx1"/>
                </a:solidFill>
              </a:rPr>
              <a:t>Skills for Life</a:t>
            </a:r>
          </a:p>
          <a:p>
            <a:r>
              <a:rPr lang="en-GB" sz="3600" dirty="0">
                <a:solidFill>
                  <a:schemeClr val="tx1"/>
                </a:solidFill>
              </a:rPr>
              <a:t>Enjoyment of the Subject </a:t>
            </a:r>
          </a:p>
          <a:p>
            <a:r>
              <a:rPr lang="en-GB" sz="3600" dirty="0">
                <a:solidFill>
                  <a:schemeClr val="tx1"/>
                </a:solidFill>
              </a:rPr>
              <a:t>Having fun</a:t>
            </a:r>
          </a:p>
        </p:txBody>
      </p:sp>
    </p:spTree>
    <p:extLst>
      <p:ext uri="{BB962C8B-B14F-4D97-AF65-F5344CB8AC3E}">
        <p14:creationId xmlns:p14="http://schemas.microsoft.com/office/powerpoint/2010/main" val="2379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503492"/>
            <a:ext cx="8568952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Number Facts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Random quick fire questions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Rock, paper, scissors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Dice, playing card, dominoes</a:t>
            </a: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84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1422130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Times Tables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rgbClr val="002060"/>
                </a:solidFill>
              </a:rPr>
              <a:t>Pupils at Ghyllgrove are expected to learn their times tables and division facts off by heart</a:t>
            </a:r>
          </a:p>
          <a:p>
            <a:pPr marL="0" indent="0" algn="ctr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</a:rPr>
              <a:t>X 12 by end of Year 4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002060"/>
                </a:solidFill>
              </a:rPr>
              <a:t>They will be tested at the end of Year 4.</a:t>
            </a:r>
          </a:p>
        </p:txBody>
      </p:sp>
    </p:spTree>
    <p:extLst>
      <p:ext uri="{BB962C8B-B14F-4D97-AF65-F5344CB8AC3E}">
        <p14:creationId xmlns:p14="http://schemas.microsoft.com/office/powerpoint/2010/main" val="3907326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2295580"/>
            <a:ext cx="8280920" cy="401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Times Tables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Regular practise in school and at home.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Dice, playing cards, dominoes.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Ping Pong.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Rock, Paper, Scissors.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Beat Siri or Alexa</a:t>
            </a: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40975-7415-4C65-B4D6-A7714FFD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67" y="3717032"/>
            <a:ext cx="3568667" cy="28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78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640" y="0"/>
            <a:ext cx="6554867" cy="1524000"/>
          </a:xfrm>
        </p:spPr>
        <p:txBody>
          <a:bodyPr/>
          <a:lstStyle/>
          <a:p>
            <a:r>
              <a:rPr lang="en-GB" dirty="0"/>
              <a:t>BUILDING SOLID FOUNDATIONS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3528" y="1412776"/>
            <a:ext cx="828092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</a:rPr>
              <a:t>Times Tables Rock Stars</a:t>
            </a: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4000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times table rock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" y="2636912"/>
            <a:ext cx="80734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HERE TO HELP.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7999040" cy="3767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/>
              <a:t>Thank you for your time this morning </a:t>
            </a:r>
          </a:p>
        </p:txBody>
      </p:sp>
    </p:spTree>
    <p:extLst>
      <p:ext uri="{BB962C8B-B14F-4D97-AF65-F5344CB8AC3E}">
        <p14:creationId xmlns:p14="http://schemas.microsoft.com/office/powerpoint/2010/main" val="22382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29" y="116632"/>
            <a:ext cx="8215064" cy="807367"/>
          </a:xfrm>
        </p:spPr>
        <p:txBody>
          <a:bodyPr>
            <a:normAutofit/>
          </a:bodyPr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874510"/>
            <a:ext cx="3384376" cy="19134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Mathematical Language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Counting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Number Bonds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Number Facts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Times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12776"/>
            <a:ext cx="3823494" cy="511796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9532" y="3717032"/>
            <a:ext cx="3168352" cy="1913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Written and mental methods for + - x /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9532" y="2204864"/>
            <a:ext cx="3168352" cy="1913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</a:rPr>
              <a:t>Fractions, algebra, </a:t>
            </a:r>
            <a:r>
              <a:rPr lang="en-GB" dirty="0" err="1">
                <a:solidFill>
                  <a:schemeClr val="tx1"/>
                </a:solidFill>
              </a:rPr>
              <a:t>etc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The Concrete Pictorial Abstract Approach? CPA Maths: A Guide For  Primary Teachers">
            <a:extLst>
              <a:ext uri="{FF2B5EF4-FFF2-40B4-BE49-F238E27FC236}">
                <a16:creationId xmlns:a16="http://schemas.microsoft.com/office/drawing/2014/main" id="{908AE04F-CCA5-43A2-B657-01CAE37F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8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86FE-500C-40B5-A3CF-E2F19F01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97" y="-183232"/>
            <a:ext cx="6554867" cy="1524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Addition and Subtraction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417A-505E-4C5D-871E-41B51AA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163216"/>
            <a:ext cx="3716866" cy="6096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A294E-39CF-44F8-AC47-BCC5D6231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72816"/>
            <a:ext cx="3945467" cy="459822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Add and subtract whole numbers with more than 4 digits, including using formal written methods (columnar addition and subtraction)</a:t>
            </a:r>
          </a:p>
          <a:p>
            <a:r>
              <a:rPr lang="en-GB" b="1" dirty="0">
                <a:solidFill>
                  <a:schemeClr val="bg1"/>
                </a:solidFill>
              </a:rPr>
              <a:t>Add and subtract numbers mentally with increasingly large numbers</a:t>
            </a:r>
          </a:p>
          <a:p>
            <a:r>
              <a:rPr lang="en-GB" b="1" dirty="0">
                <a:solidFill>
                  <a:schemeClr val="bg1"/>
                </a:solidFill>
              </a:rPr>
              <a:t>Use rounding to check answers to calculations and determine, in the context of a problem, levels of accuracy</a:t>
            </a:r>
          </a:p>
          <a:p>
            <a:r>
              <a:rPr lang="en-GB" b="1" dirty="0">
                <a:solidFill>
                  <a:schemeClr val="bg1"/>
                </a:solidFill>
              </a:rPr>
              <a:t>Solve addition and subtraction multi-step problems in contexts, deciding which operations and methods to use and why.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9E6B-C094-452B-886D-3783AC85F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16" y="1196554"/>
            <a:ext cx="3764051" cy="576262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By the End of Year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4E099-5FAB-4088-84EA-1F77451F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362" y="1772816"/>
            <a:ext cx="3956705" cy="453650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Perform mental calculations, including with mixed operations and large numbers</a:t>
            </a:r>
          </a:p>
          <a:p>
            <a:r>
              <a:rPr lang="en-GB" b="1" dirty="0">
                <a:solidFill>
                  <a:schemeClr val="bg1"/>
                </a:solidFill>
              </a:rPr>
              <a:t>Solve addition and subtraction multi-step problems in contexts, deciding which operations and methods to use and why </a:t>
            </a:r>
          </a:p>
          <a:p>
            <a:r>
              <a:rPr lang="en-GB" b="1" dirty="0">
                <a:solidFill>
                  <a:schemeClr val="bg1"/>
                </a:solidFill>
              </a:rPr>
              <a:t>Solve problems involving addition, subtraction, multiplication and division.</a:t>
            </a:r>
          </a:p>
        </p:txBody>
      </p:sp>
    </p:spTree>
    <p:extLst>
      <p:ext uri="{BB962C8B-B14F-4D97-AF65-F5344CB8AC3E}">
        <p14:creationId xmlns:p14="http://schemas.microsoft.com/office/powerpoint/2010/main" val="43933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AF3-77ED-415F-B1DB-5D027D1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58335" cy="1524000"/>
          </a:xfrm>
        </p:spPr>
        <p:txBody>
          <a:bodyPr/>
          <a:lstStyle/>
          <a:p>
            <a:r>
              <a:rPr lang="en-GB" sz="3100" dirty="0"/>
              <a:t>Year 5 AND 6 – SHORT / COLUMN mETHODS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37841-49C6-4F3F-94F9-89506813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71383"/>
            <a:ext cx="3744416" cy="4801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184BB-E024-4EFA-8F1F-37C47F043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71640"/>
            <a:ext cx="3888432" cy="4821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6178A-099F-4FD4-B27D-A26B86D0A540}"/>
              </a:ext>
            </a:extLst>
          </p:cNvPr>
          <p:cNvSpPr txBox="1"/>
          <p:nvPr/>
        </p:nvSpPr>
        <p:spPr>
          <a:xfrm>
            <a:off x="251520" y="6300028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increasing larger numbers and decimals.</a:t>
            </a:r>
          </a:p>
        </p:txBody>
      </p:sp>
    </p:spTree>
    <p:extLst>
      <p:ext uri="{BB962C8B-B14F-4D97-AF65-F5344CB8AC3E}">
        <p14:creationId xmlns:p14="http://schemas.microsoft.com/office/powerpoint/2010/main" val="366518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04B97-0259-4907-AB91-E71D24FBA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2057400"/>
            <a:ext cx="2581275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4337F-81D2-4F2C-8A0A-C4207408E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1462087"/>
            <a:ext cx="73056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85D4B-A700-4086-A2C5-C2558007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376362"/>
            <a:ext cx="71818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06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680</Words>
  <Application>Microsoft Office PowerPoint</Application>
  <PresentationFormat>On-screen Show (4:3)</PresentationFormat>
  <Paragraphs>110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Century Gothic</vt:lpstr>
      <vt:lpstr>Wingdings 3</vt:lpstr>
      <vt:lpstr>Slice</vt:lpstr>
      <vt:lpstr>Mathematics at ghyllgrove Years 5 and 6</vt:lpstr>
      <vt:lpstr>Today’s aims…</vt:lpstr>
      <vt:lpstr>What do we want for the children at ghyllgrove?</vt:lpstr>
      <vt:lpstr>Maths</vt:lpstr>
      <vt:lpstr>PowerPoint Presentation</vt:lpstr>
      <vt:lpstr>Addition and Subtraction</vt:lpstr>
      <vt:lpstr>Year 5 AND 6 – SHORT / COLUMN mETHODS </vt:lpstr>
      <vt:lpstr>PowerPoint Presentation</vt:lpstr>
      <vt:lpstr>PowerPoint Presentation</vt:lpstr>
      <vt:lpstr>PowerPoint Presentation</vt:lpstr>
      <vt:lpstr>Multiplication and Division</vt:lpstr>
      <vt:lpstr>Year 5 AND 6 – Short multiplication</vt:lpstr>
      <vt:lpstr>Year 5 and 6 – Long multiplication</vt:lpstr>
      <vt:lpstr>PowerPoint Presentation</vt:lpstr>
      <vt:lpstr>PowerPoint Presentation</vt:lpstr>
      <vt:lpstr>PowerPoint Presentation</vt:lpstr>
      <vt:lpstr>PowerPoint Presentation</vt:lpstr>
      <vt:lpstr>Year 5 and 6 – bus stop</vt:lpstr>
      <vt:lpstr>Year 5 and 6 – Bus stop</vt:lpstr>
      <vt:lpstr>Year 6 – Long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SOLID FOUNDATIONS</vt:lpstr>
      <vt:lpstr>BUILDING SOLID FOUNDATIONS</vt:lpstr>
      <vt:lpstr>BUILDING SOLID FOUNDATIONS</vt:lpstr>
      <vt:lpstr>Use anything and everything</vt:lpstr>
      <vt:lpstr>BUILDING SOLID FOUNDATIONS</vt:lpstr>
      <vt:lpstr>BUILDING SOLID FOUNDATIONS</vt:lpstr>
      <vt:lpstr>BUILDING SOLID FOUNDATIONS</vt:lpstr>
      <vt:lpstr>BUILDING SOLID FOUNDATIONS</vt:lpstr>
      <vt:lpstr>ALWAYS HERE TO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Collins</dc:creator>
  <cp:lastModifiedBy>Dale Collins</cp:lastModifiedBy>
  <cp:revision>18</cp:revision>
  <cp:lastPrinted>2019-10-17T20:51:39Z</cp:lastPrinted>
  <dcterms:created xsi:type="dcterms:W3CDTF">2019-10-17T19:27:54Z</dcterms:created>
  <dcterms:modified xsi:type="dcterms:W3CDTF">2021-11-03T14:25:44Z</dcterms:modified>
</cp:coreProperties>
</file>