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345" r:id="rId2"/>
    <p:sldId id="373" r:id="rId3"/>
    <p:sldId id="374" r:id="rId4"/>
    <p:sldId id="375" r:id="rId5"/>
    <p:sldId id="372" r:id="rId6"/>
    <p:sldId id="311" r:id="rId7"/>
    <p:sldId id="313" r:id="rId8"/>
    <p:sldId id="315" r:id="rId9"/>
    <p:sldId id="316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12" r:id="rId18"/>
    <p:sldId id="317" r:id="rId19"/>
    <p:sldId id="318" r:id="rId20"/>
    <p:sldId id="319" r:id="rId21"/>
    <p:sldId id="320" r:id="rId22"/>
    <p:sldId id="321" r:id="rId23"/>
    <p:sldId id="343" r:id="rId24"/>
    <p:sldId id="333" r:id="rId25"/>
    <p:sldId id="336" r:id="rId26"/>
    <p:sldId id="337" r:id="rId27"/>
    <p:sldId id="334" r:id="rId28"/>
    <p:sldId id="335" r:id="rId29"/>
    <p:sldId id="322" r:id="rId30"/>
    <p:sldId id="344" r:id="rId31"/>
    <p:sldId id="324" r:id="rId32"/>
    <p:sldId id="325" r:id="rId33"/>
    <p:sldId id="339" r:id="rId34"/>
    <p:sldId id="342" r:id="rId35"/>
    <p:sldId id="340" r:id="rId36"/>
    <p:sldId id="341" r:id="rId37"/>
    <p:sldId id="304" r:id="rId38"/>
    <p:sldId id="307" r:id="rId39"/>
    <p:sldId id="296" r:id="rId40"/>
    <p:sldId id="302" r:id="rId41"/>
    <p:sldId id="258" r:id="rId42"/>
    <p:sldId id="299" r:id="rId43"/>
    <p:sldId id="284" r:id="rId44"/>
    <p:sldId id="292" r:id="rId45"/>
    <p:sldId id="293" r:id="rId46"/>
    <p:sldId id="294" r:id="rId47"/>
    <p:sldId id="277" r:id="rId48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A6298F3-3482-4B48-8DA1-5848166C4437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B033B8F-0B44-4DDD-ACCD-4EE8B936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8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73DE9FF-6A31-4ED1-A72A-1CBB50F2372A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30450FC-4689-4564-BCBC-DBF3949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0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dcollins</a:t>
            </a:r>
            <a:r>
              <a:rPr lang="en-GB" dirty="0"/>
              <a:t>      teacher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50FC-4689-4564-BCBC-DBF3949CF4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2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5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17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6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81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2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99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7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945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4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9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7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3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7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3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4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3BBE84-DB95-47B2-B9F1-D3ABF337F9B5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85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7A532-4A22-421F-8622-0DCCE82103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2420" r="8579" b="-1"/>
          <a:stretch/>
        </p:blipFill>
        <p:spPr>
          <a:xfrm>
            <a:off x="-2381" y="10"/>
            <a:ext cx="91439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799"/>
            <a:ext cx="6000750" cy="2971801"/>
          </a:xfrm>
        </p:spPr>
        <p:txBody>
          <a:bodyPr>
            <a:normAutofit/>
          </a:bodyPr>
          <a:lstStyle/>
          <a:p>
            <a:r>
              <a:rPr lang="en-GB" sz="4400" dirty="0"/>
              <a:t>Mathematics at </a:t>
            </a:r>
            <a:r>
              <a:rPr lang="en-GB" sz="4400" dirty="0" err="1"/>
              <a:t>ghyllgrove</a:t>
            </a:r>
            <a:br>
              <a:rPr lang="en-GB" sz="4400" dirty="0"/>
            </a:br>
            <a:r>
              <a:rPr lang="en-GB" sz="4400" dirty="0"/>
              <a:t>Years 3 and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7"/>
            <a:ext cx="5073825" cy="1947333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Mr Dale Collins </a:t>
            </a:r>
          </a:p>
          <a:p>
            <a:r>
              <a:rPr lang="en-GB" sz="2000" dirty="0">
                <a:solidFill>
                  <a:schemeClr val="tx1"/>
                </a:solidFill>
              </a:rPr>
              <a:t>Year 2 Teacher </a:t>
            </a:r>
          </a:p>
          <a:p>
            <a:r>
              <a:rPr lang="en-GB" dirty="0">
                <a:solidFill>
                  <a:schemeClr val="tx1"/>
                </a:solidFill>
              </a:rPr>
              <a:t>Key Stage 1 Lead</a:t>
            </a:r>
          </a:p>
          <a:p>
            <a:r>
              <a:rPr lang="en-GB" sz="2000" dirty="0">
                <a:solidFill>
                  <a:schemeClr val="tx1"/>
                </a:solidFill>
              </a:rPr>
              <a:t>Mathematics Lead</a:t>
            </a:r>
          </a:p>
        </p:txBody>
      </p:sp>
    </p:spTree>
    <p:extLst>
      <p:ext uri="{BB962C8B-B14F-4D97-AF65-F5344CB8AC3E}">
        <p14:creationId xmlns:p14="http://schemas.microsoft.com/office/powerpoint/2010/main" val="233677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D016CC-839F-4618-8772-123E95F2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60648"/>
            <a:ext cx="870657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8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9C703B-1F4D-43AA-9F43-9F18F2814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1859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6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4B55F1-F5BC-49A1-9643-4B018CEE2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0754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4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516562-9675-478F-BD23-0F394B0CA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8640"/>
            <a:ext cx="883940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2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B6BA57-60BB-4AB0-B8EF-850C793D2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6853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77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968A2A-CEBD-4382-A2A4-B564B7E27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75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65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38A33-E622-486F-8C4A-6A36E329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4349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7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86FE-500C-40B5-A3CF-E2F19F01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97" y="-183232"/>
            <a:ext cx="6554867" cy="15240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Multiplication and Division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E417A-505E-4C5D-871E-41B51AAA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163216"/>
            <a:ext cx="3716866" cy="609600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By the end of Year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A294E-39CF-44F8-AC47-BCC5D6231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1772816"/>
            <a:ext cx="3945467" cy="4598227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Recall and use multiplication and division facts for the </a:t>
            </a:r>
            <a:r>
              <a:rPr lang="en-GB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3, 4 and 8</a:t>
            </a:r>
            <a:r>
              <a:rPr lang="en-GB" sz="1600" b="1" dirty="0">
                <a:solidFill>
                  <a:schemeClr val="bg1"/>
                </a:solidFill>
              </a:rPr>
              <a:t> multiplication tables.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Write and calculate mathematical statements for multiplication and division using the multiplication tables that they know, including for two-digit numbers times one-digit numbers, using mental and progressing to formal written methods.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Solve problems, including missing number problems, involving multiplication and division.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29E6B-C094-452B-886D-3783AC85F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5016" y="1196554"/>
            <a:ext cx="3764051" cy="576262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By the End of Year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4E099-5FAB-4088-84EA-1F77451F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2362" y="1772816"/>
            <a:ext cx="3956705" cy="4536504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Recall multiplication and division facts for multiplication tables up to </a:t>
            </a:r>
            <a:r>
              <a:rPr lang="en-GB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12 × 12.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Use place value, known and derived facts to multiply and divide mentally, including: multiplying by 0 and 1; dividing by 1; multiplying together three numbers.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Multiply two-digit and three-digit numbers by a one-digit number using formal written layout.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Solve problems involving multiplying and adding.</a:t>
            </a:r>
          </a:p>
        </p:txBody>
      </p:sp>
    </p:spTree>
    <p:extLst>
      <p:ext uri="{BB962C8B-B14F-4D97-AF65-F5344CB8AC3E}">
        <p14:creationId xmlns:p14="http://schemas.microsoft.com/office/powerpoint/2010/main" val="79834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3 and 4 – repeated addition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7873A-C907-4E67-8549-3A453B756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8434347" cy="18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4AAF5F-BE4A-46A5-A013-046E9B7CDDB5}"/>
              </a:ext>
            </a:extLst>
          </p:cNvPr>
          <p:cNvSpPr txBox="1"/>
          <p:nvPr/>
        </p:nvSpPr>
        <p:spPr>
          <a:xfrm>
            <a:off x="353477" y="2204864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4 x 4 = 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C17A2-7AA2-4DA9-8FDF-727A99EC5182}"/>
              </a:ext>
            </a:extLst>
          </p:cNvPr>
          <p:cNvSpPr txBox="1"/>
          <p:nvPr/>
        </p:nvSpPr>
        <p:spPr>
          <a:xfrm>
            <a:off x="323528" y="1423894"/>
            <a:ext cx="843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solving calculations within their times table knowledge, children will used repeated addition.</a:t>
            </a:r>
          </a:p>
        </p:txBody>
      </p:sp>
    </p:spTree>
    <p:extLst>
      <p:ext uri="{BB962C8B-B14F-4D97-AF65-F5344CB8AC3E}">
        <p14:creationId xmlns:p14="http://schemas.microsoft.com/office/powerpoint/2010/main" val="601388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3 – GRID METHOD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BD97E-5E00-4D09-B879-7DF8610B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60772"/>
            <a:ext cx="750199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9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6AC0-EA4F-4D1F-8361-CF54B22B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aims…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EE56-8381-40C8-B30F-3D1974267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 you an overview of the Year 3 and 4 curriculum for Maths.</a:t>
            </a:r>
          </a:p>
          <a:p>
            <a:endParaRPr lang="en-GB" dirty="0"/>
          </a:p>
          <a:p>
            <a:r>
              <a:rPr lang="en-GB" dirty="0"/>
              <a:t>Look at how calculation is taught in Year 3 and 4.</a:t>
            </a:r>
          </a:p>
          <a:p>
            <a:endParaRPr lang="en-GB" dirty="0"/>
          </a:p>
          <a:p>
            <a:r>
              <a:rPr lang="en-GB" dirty="0"/>
              <a:t>Ideas for supporting Maths at home.</a:t>
            </a:r>
          </a:p>
          <a:p>
            <a:endParaRPr lang="en-GB" dirty="0"/>
          </a:p>
          <a:p>
            <a:r>
              <a:rPr lang="en-GB" dirty="0"/>
              <a:t>Update on E-Safety</a:t>
            </a:r>
          </a:p>
        </p:txBody>
      </p:sp>
    </p:spTree>
    <p:extLst>
      <p:ext uri="{BB962C8B-B14F-4D97-AF65-F5344CB8AC3E}">
        <p14:creationId xmlns:p14="http://schemas.microsoft.com/office/powerpoint/2010/main" val="3491430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4 – GRID METHOD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995A5-0DCD-4E33-BC94-E173077D6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52812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7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4 – LADDER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4F6B8-5DF7-47D4-9DAD-082541EF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6048672" cy="51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95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4 – SHORT MULTIPLICATION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14C44-6714-4DDB-8BD6-2994F025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556791"/>
            <a:ext cx="8492430" cy="41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53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7A7AB3-1968-4F8E-B4A1-6704BECC3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672599" cy="1512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871ACA-3D9E-44D0-BDC4-BAF0E99B0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16832"/>
            <a:ext cx="4667061" cy="1368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813393-B798-4C89-82E4-97D3E5D4F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3573016"/>
            <a:ext cx="4667061" cy="10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20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F6219-BD87-4220-B7D9-8B2D795D0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6632"/>
            <a:ext cx="879137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3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ACECE-D06C-488A-BBCF-C9928D318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39"/>
            <a:ext cx="8784976" cy="541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9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4436A2-37EE-457D-B943-A6AF682B8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352928" cy="65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94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A4B34-A733-416B-850E-7718B504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6984776" cy="63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82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D54611-9FF6-4BD1-A546-0741D338A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88640"/>
            <a:ext cx="894918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5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3 AND 4 – REPEATED SUBTRACTION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D8C83-30D3-4A4B-9027-189F27E6F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7" y="2389621"/>
            <a:ext cx="8973306" cy="2078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05D05-006D-47FA-8055-3737D853AE74}"/>
              </a:ext>
            </a:extLst>
          </p:cNvPr>
          <p:cNvSpPr txBox="1"/>
          <p:nvPr/>
        </p:nvSpPr>
        <p:spPr>
          <a:xfrm>
            <a:off x="323528" y="1423894"/>
            <a:ext cx="843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solving calculations within their times table knowledge, children will used repeated subtraction.</a:t>
            </a:r>
          </a:p>
        </p:txBody>
      </p:sp>
    </p:spTree>
    <p:extLst>
      <p:ext uri="{BB962C8B-B14F-4D97-AF65-F5344CB8AC3E}">
        <p14:creationId xmlns:p14="http://schemas.microsoft.com/office/powerpoint/2010/main" val="298713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en-GB" dirty="0"/>
              <a:t>What do we want for the children at </a:t>
            </a:r>
            <a:r>
              <a:rPr lang="en-GB" dirty="0" err="1"/>
              <a:t>ghyllgrove</a:t>
            </a:r>
            <a:r>
              <a:rPr lang="en-GB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32856"/>
            <a:ext cx="6554867" cy="4104456"/>
          </a:xfrm>
        </p:spPr>
        <p:txBody>
          <a:bodyPr>
            <a:normAutofit lnSpcReduction="10000"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Confidence </a:t>
            </a:r>
          </a:p>
          <a:p>
            <a:r>
              <a:rPr lang="en-GB" sz="3600" dirty="0">
                <a:solidFill>
                  <a:schemeClr val="tx1"/>
                </a:solidFill>
              </a:rPr>
              <a:t>Fluency</a:t>
            </a:r>
          </a:p>
          <a:p>
            <a:r>
              <a:rPr lang="en-GB" sz="3600" dirty="0">
                <a:solidFill>
                  <a:schemeClr val="tx1"/>
                </a:solidFill>
              </a:rPr>
              <a:t>Strong arithmetic skills</a:t>
            </a:r>
          </a:p>
          <a:p>
            <a:r>
              <a:rPr lang="en-GB" sz="3600" dirty="0">
                <a:solidFill>
                  <a:schemeClr val="tx1"/>
                </a:solidFill>
              </a:rPr>
              <a:t>Skills for Life</a:t>
            </a:r>
          </a:p>
          <a:p>
            <a:r>
              <a:rPr lang="en-GB" sz="3600" dirty="0">
                <a:solidFill>
                  <a:schemeClr val="tx1"/>
                </a:solidFill>
              </a:rPr>
              <a:t>Enjoyment of the Subject </a:t>
            </a:r>
          </a:p>
          <a:p>
            <a:r>
              <a:rPr lang="en-GB" sz="3600" dirty="0">
                <a:solidFill>
                  <a:schemeClr val="tx1"/>
                </a:solidFill>
              </a:rPr>
              <a:t>Having fun</a:t>
            </a:r>
          </a:p>
        </p:txBody>
      </p:sp>
    </p:spTree>
    <p:extLst>
      <p:ext uri="{BB962C8B-B14F-4D97-AF65-F5344CB8AC3E}">
        <p14:creationId xmlns:p14="http://schemas.microsoft.com/office/powerpoint/2010/main" val="23252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3 AND 4 – REPEATED SUBTRACTION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05D05-006D-47FA-8055-3737D853AE74}"/>
              </a:ext>
            </a:extLst>
          </p:cNvPr>
          <p:cNvSpPr txBox="1"/>
          <p:nvPr/>
        </p:nvSpPr>
        <p:spPr>
          <a:xfrm>
            <a:off x="323528" y="1423894"/>
            <a:ext cx="843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solving calculations within their times table knowledge, children will used repeated subtraction.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327C7-1709-4CAC-9127-C58DAD103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2" y="2276872"/>
            <a:ext cx="8961290" cy="19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90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4 – Bus stop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78658-45B9-4439-B805-6985DF96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38299"/>
            <a:ext cx="5328592" cy="46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91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4 – bus stop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F0790-8A9E-4673-9230-28894DBF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484784"/>
            <a:ext cx="686752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84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97A6AB-FF76-4D4F-8955-7E87D64E4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14" y="404664"/>
            <a:ext cx="8216571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4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D441F2-4051-49EF-8D20-5DB8B0CD9EDB}"/>
              </a:ext>
            </a:extLst>
          </p:cNvPr>
          <p:cNvSpPr/>
          <p:nvPr/>
        </p:nvSpPr>
        <p:spPr>
          <a:xfrm>
            <a:off x="683568" y="1844824"/>
            <a:ext cx="4824536" cy="148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3914A1-F380-4B70-8EAE-9CAD7F7ACD1A}"/>
              </a:ext>
            </a:extLst>
          </p:cNvPr>
          <p:cNvSpPr txBox="1"/>
          <p:nvPr/>
        </p:nvSpPr>
        <p:spPr>
          <a:xfrm>
            <a:off x="683568" y="1700808"/>
            <a:ext cx="7056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solidFill>
                  <a:schemeClr val="bg1"/>
                </a:solidFill>
              </a:rPr>
              <a:t>83 ÷6</a:t>
            </a:r>
          </a:p>
        </p:txBody>
      </p:sp>
    </p:spTree>
    <p:extLst>
      <p:ext uri="{BB962C8B-B14F-4D97-AF65-F5344CB8AC3E}">
        <p14:creationId xmlns:p14="http://schemas.microsoft.com/office/powerpoint/2010/main" val="832206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20B28-2C8B-4B90-8696-895050AB0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82510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63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24107-C094-4FAD-A627-456B5AE6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7200800" cy="63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43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tinned items">
            <a:extLst>
              <a:ext uri="{FF2B5EF4-FFF2-40B4-BE49-F238E27FC236}">
                <a16:creationId xmlns:a16="http://schemas.microsoft.com/office/drawing/2014/main" id="{C0352AEF-6299-4CE6-B733-417CB433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824536" cy="271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liquids">
            <a:extLst>
              <a:ext uri="{FF2B5EF4-FFF2-40B4-BE49-F238E27FC236}">
                <a16:creationId xmlns:a16="http://schemas.microsoft.com/office/drawing/2014/main" id="{13140B75-F18D-425C-BD0E-C701E2BF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4957046" cy="247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62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3D shapes in the environment">
            <a:extLst>
              <a:ext uri="{FF2B5EF4-FFF2-40B4-BE49-F238E27FC236}">
                <a16:creationId xmlns:a16="http://schemas.microsoft.com/office/drawing/2014/main" id="{E8E917F7-DE0D-47D0-8CDB-1C26F830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579"/>
            <a:ext cx="8496944" cy="59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29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2295580"/>
            <a:ext cx="8280920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u="sng" dirty="0">
                <a:solidFill>
                  <a:schemeClr val="tx1"/>
                </a:solidFill>
              </a:rPr>
              <a:t>Baking at home</a:t>
            </a: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4000" u="sng" dirty="0">
                <a:solidFill>
                  <a:schemeClr val="tx1"/>
                </a:solidFill>
              </a:rPr>
              <a:t>Handling money 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Identify coins.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Buy items and add the prices.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Work out the change.</a:t>
            </a: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7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29" y="116632"/>
            <a:ext cx="8215064" cy="807367"/>
          </a:xfrm>
        </p:spPr>
        <p:txBody>
          <a:bodyPr>
            <a:normAutofit/>
          </a:bodyPr>
          <a:lstStyle/>
          <a:p>
            <a:r>
              <a:rPr lang="en-GB" dirty="0"/>
              <a:t>Maths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874510"/>
            <a:ext cx="3384376" cy="191346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Mathematical Language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Counting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Number Bonds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Number Facts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Times 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412776"/>
            <a:ext cx="3823494" cy="511796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59532" y="3717032"/>
            <a:ext cx="3168352" cy="1913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Written and mental methods for + - x /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9532" y="2204864"/>
            <a:ext cx="3168352" cy="1913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Fractions, algebra, </a:t>
            </a:r>
            <a:r>
              <a:rPr lang="en-GB" dirty="0" err="1">
                <a:solidFill>
                  <a:schemeClr val="tx1"/>
                </a:solidFill>
              </a:rPr>
              <a:t>etc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2295580"/>
            <a:ext cx="8640960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u="sng" dirty="0">
                <a:solidFill>
                  <a:schemeClr val="tx1"/>
                </a:solidFill>
              </a:rPr>
              <a:t>Measure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Measure items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TV guides – length of your favourite programmes</a:t>
            </a: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1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1503492"/>
            <a:ext cx="8280920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</a:rPr>
              <a:t>Counting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Everyday objects at home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Board games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Thermometers</a:t>
            </a: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01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1524000"/>
          </a:xfrm>
        </p:spPr>
        <p:txBody>
          <a:bodyPr/>
          <a:lstStyle/>
          <a:p>
            <a:pPr algn="ctr"/>
            <a:r>
              <a:rPr lang="en-GB" dirty="0"/>
              <a:t>Use anything and everything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2277444"/>
            <a:ext cx="6666541" cy="3239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door number">
            <a:extLst>
              <a:ext uri="{FF2B5EF4-FFF2-40B4-BE49-F238E27FC236}">
                <a16:creationId xmlns:a16="http://schemas.microsoft.com/office/drawing/2014/main" id="{C5706A29-4FD1-44F6-92BD-0F4F815A3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39" y="1845109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cks and gloves">
            <a:extLst>
              <a:ext uri="{FF2B5EF4-FFF2-40B4-BE49-F238E27FC236}">
                <a16:creationId xmlns:a16="http://schemas.microsoft.com/office/drawing/2014/main" id="{37BD087B-6A1C-4843-B984-086AE5DF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5755"/>
            <a:ext cx="4382350" cy="34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40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1503492"/>
            <a:ext cx="8568952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</a:rPr>
              <a:t>Number Facts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Random quick fire questions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Rock, paper, scissors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Dice, playing card, dominoes</a:t>
            </a: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84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1422130"/>
            <a:ext cx="8280920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</a:rPr>
              <a:t>Times Tables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4000" dirty="0">
                <a:solidFill>
                  <a:srgbClr val="002060"/>
                </a:solidFill>
              </a:rPr>
              <a:t>Pupils at Ghyllgrove are expected to learn their times tables and division facts off by heart</a:t>
            </a:r>
          </a:p>
          <a:p>
            <a:pPr marL="0" indent="0" algn="ctr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chemeClr val="tx1"/>
                </a:solidFill>
              </a:rPr>
              <a:t>X 12 by end of Year 4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>
                <a:solidFill>
                  <a:srgbClr val="002060"/>
                </a:solidFill>
              </a:rPr>
              <a:t>They will be tested at the end of Year 4.</a:t>
            </a:r>
          </a:p>
        </p:txBody>
      </p:sp>
    </p:spTree>
    <p:extLst>
      <p:ext uri="{BB962C8B-B14F-4D97-AF65-F5344CB8AC3E}">
        <p14:creationId xmlns:p14="http://schemas.microsoft.com/office/powerpoint/2010/main" val="3907326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2295580"/>
            <a:ext cx="8280920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</a:rPr>
              <a:t>Times Tables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Regular practise in school and at home.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Dice, playing cards, dominoes.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Ping Pong.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Rock, Paper, Scissors.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Beat Siri or Alexa</a:t>
            </a: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40975-7415-4C65-B4D6-A7714FFD9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467" y="3717032"/>
            <a:ext cx="3568667" cy="283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78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1412776"/>
            <a:ext cx="8280920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</a:rPr>
              <a:t>Times Tables Rock Stars</a:t>
            </a: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times table rock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" y="2636912"/>
            <a:ext cx="80734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60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 HERE TO HELP.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7999040" cy="37676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/>
              <a:t>Thank you for your time this morning </a:t>
            </a:r>
          </a:p>
        </p:txBody>
      </p:sp>
    </p:spTree>
    <p:extLst>
      <p:ext uri="{BB962C8B-B14F-4D97-AF65-F5344CB8AC3E}">
        <p14:creationId xmlns:p14="http://schemas.microsoft.com/office/powerpoint/2010/main" val="22382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Is The Concrete Pictorial Abstract Approach? CPA Maths: A Guide For  Primary Teachers">
            <a:extLst>
              <a:ext uri="{FF2B5EF4-FFF2-40B4-BE49-F238E27FC236}">
                <a16:creationId xmlns:a16="http://schemas.microsoft.com/office/drawing/2014/main" id="{908AE04F-CCA5-43A2-B657-01CAE37F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8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86FE-500C-40B5-A3CF-E2F19F01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97" y="-183232"/>
            <a:ext cx="6554867" cy="15240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Addition and Subtraction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E417A-505E-4C5D-871E-41B51AAA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163216"/>
            <a:ext cx="3716866" cy="609600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By the end of Year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A294E-39CF-44F8-AC47-BCC5D6231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1772816"/>
            <a:ext cx="3945467" cy="4598227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Add and subtract numbers mentally, including: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- a three-digit number and ones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- a three-digit number and tens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- a three-digit number and hundreds  </a:t>
            </a:r>
          </a:p>
          <a:p>
            <a:r>
              <a:rPr lang="en-GB" b="1" dirty="0">
                <a:solidFill>
                  <a:schemeClr val="bg1"/>
                </a:solidFill>
              </a:rPr>
              <a:t>Add and subtract numbers with up to three digits, using formal written methods of columnar addition and subtraction.</a:t>
            </a:r>
          </a:p>
          <a:p>
            <a:r>
              <a:rPr lang="en-GB" b="1" dirty="0">
                <a:solidFill>
                  <a:schemeClr val="bg1"/>
                </a:solidFill>
              </a:rPr>
              <a:t>Solve problems, including missing number problems, using number facts, place value, and more complex addition and subtraction.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29E6B-C094-452B-886D-3783AC85F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5016" y="1196554"/>
            <a:ext cx="3764051" cy="576262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By the End of Year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4E099-5FAB-4088-84EA-1F77451F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2362" y="1772816"/>
            <a:ext cx="3956705" cy="4536504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Add and subtract numbers with up to 4 digits using the formal written methods of columnar addition and subtraction where appropriate.</a:t>
            </a:r>
          </a:p>
          <a:p>
            <a:r>
              <a:rPr lang="en-GB" b="1" dirty="0">
                <a:solidFill>
                  <a:schemeClr val="bg1"/>
                </a:solidFill>
              </a:rPr>
              <a:t>Solve addition and subtraction two-step problems in contexts, deciding which operations and methods to use and why.</a:t>
            </a:r>
          </a:p>
        </p:txBody>
      </p:sp>
    </p:spTree>
    <p:extLst>
      <p:ext uri="{BB962C8B-B14F-4D97-AF65-F5344CB8AC3E}">
        <p14:creationId xmlns:p14="http://schemas.microsoft.com/office/powerpoint/2010/main" val="43933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3 – Expanded 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60FA7-1E82-434D-B7AA-27530A9C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4023044" cy="4968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CF5D2E-5872-416E-8783-C092BC8E8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06857"/>
            <a:ext cx="4221831" cy="49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5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3 – Short / column methods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EF518-8339-4246-B1CA-BF6689E31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18446"/>
            <a:ext cx="3040953" cy="4392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1E42F5-F80B-4471-8478-345653BCE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718446"/>
            <a:ext cx="3096344" cy="44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4 – short / column methods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37841-49C6-4F3F-94F9-89506813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46984"/>
            <a:ext cx="3744416" cy="4801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4184BB-E024-4EFA-8F1F-37C47F043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747241"/>
            <a:ext cx="3888432" cy="48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8202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666</Words>
  <Application>Microsoft Office PowerPoint</Application>
  <PresentationFormat>On-screen Show (4:3)</PresentationFormat>
  <Paragraphs>115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Calibri</vt:lpstr>
      <vt:lpstr>Century Gothic</vt:lpstr>
      <vt:lpstr>Wingdings 3</vt:lpstr>
      <vt:lpstr>Slice</vt:lpstr>
      <vt:lpstr>Mathematics at ghyllgrove Years 3 and 4</vt:lpstr>
      <vt:lpstr>Today’s aims…</vt:lpstr>
      <vt:lpstr>What do we want for the children at ghyllgrove?</vt:lpstr>
      <vt:lpstr>Maths</vt:lpstr>
      <vt:lpstr>PowerPoint Presentation</vt:lpstr>
      <vt:lpstr>Addition and Subtraction</vt:lpstr>
      <vt:lpstr>Year 3 – Expanded methods</vt:lpstr>
      <vt:lpstr>Year 3 – Short / column methods </vt:lpstr>
      <vt:lpstr>Year 4 – short / column methods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Multiplication and Division</vt:lpstr>
      <vt:lpstr>Year 3 and 4 – repeated addition </vt:lpstr>
      <vt:lpstr>Year 3 – GRID METHOD </vt:lpstr>
      <vt:lpstr>Year 4 – GRID METHOD</vt:lpstr>
      <vt:lpstr>Year 4 – LADDER METHOD</vt:lpstr>
      <vt:lpstr>Year 4 – SHORT 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AND 4 – REPEATED SUBTRACTION</vt:lpstr>
      <vt:lpstr>Year 3 AND 4 – REPEATED SUBTRACTION</vt:lpstr>
      <vt:lpstr>Year 4 – Bus stop</vt:lpstr>
      <vt:lpstr>Year 4 – bus stop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SOLID FOUNDATIONS</vt:lpstr>
      <vt:lpstr>BUILDING SOLID FOUNDATIONS</vt:lpstr>
      <vt:lpstr>BUILDING SOLID FOUNDATIONS</vt:lpstr>
      <vt:lpstr>Use anything and everything</vt:lpstr>
      <vt:lpstr>BUILDING SOLID FOUNDATIONS</vt:lpstr>
      <vt:lpstr>BUILDING SOLID FOUNDATIONS</vt:lpstr>
      <vt:lpstr>BUILDING SOLID FOUNDATIONS</vt:lpstr>
      <vt:lpstr>BUILDING SOLID FOUNDATIONS</vt:lpstr>
      <vt:lpstr>ALWAYS HERE TO HELP.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Collins</dc:creator>
  <cp:lastModifiedBy>Dale Collins</cp:lastModifiedBy>
  <cp:revision>16</cp:revision>
  <cp:lastPrinted>2019-10-17T20:51:39Z</cp:lastPrinted>
  <dcterms:created xsi:type="dcterms:W3CDTF">2019-10-17T19:27:54Z</dcterms:created>
  <dcterms:modified xsi:type="dcterms:W3CDTF">2021-11-01T20:59:22Z</dcterms:modified>
</cp:coreProperties>
</file>