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5" d="100"/>
          <a:sy n="85" d="100"/>
        </p:scale>
        <p:origin x="547"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3/11/2025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3/11/2025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3/11/2025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3/11/2025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schools.ruthmiskin.com/training/view/j5V0TdAB/cy45rPqD"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2E7DA-8693-4B54-91F5-D2DEEDE8BCC3}"/>
              </a:ext>
            </a:extLst>
          </p:cNvPr>
          <p:cNvSpPr>
            <a:spLocks noGrp="1"/>
          </p:cNvSpPr>
          <p:nvPr>
            <p:ph type="ctrTitle"/>
          </p:nvPr>
        </p:nvSpPr>
        <p:spPr/>
        <p:txBody>
          <a:bodyPr/>
          <a:lstStyle/>
          <a:p>
            <a:r>
              <a:rPr lang="en-US" dirty="0"/>
              <a:t>Year 1 Phonic Workshop</a:t>
            </a:r>
            <a:endParaRPr lang="en-GB" dirty="0"/>
          </a:p>
        </p:txBody>
      </p:sp>
      <p:sp>
        <p:nvSpPr>
          <p:cNvPr id="3" name="Subtitle 2">
            <a:extLst>
              <a:ext uri="{FF2B5EF4-FFF2-40B4-BE49-F238E27FC236}">
                <a16:creationId xmlns:a16="http://schemas.microsoft.com/office/drawing/2014/main" id="{B71EA1A0-6524-4E2C-A1C1-5E1E639E12B6}"/>
              </a:ext>
            </a:extLst>
          </p:cNvPr>
          <p:cNvSpPr>
            <a:spLocks noGrp="1"/>
          </p:cNvSpPr>
          <p:nvPr>
            <p:ph type="subTitle" idx="1"/>
          </p:nvPr>
        </p:nvSpPr>
        <p:spPr/>
        <p:txBody>
          <a:bodyPr>
            <a:normAutofit/>
          </a:bodyPr>
          <a:lstStyle/>
          <a:p>
            <a:r>
              <a:rPr lang="en-US" sz="2800" dirty="0"/>
              <a:t>Monday 17</a:t>
            </a:r>
            <a:r>
              <a:rPr lang="en-US" sz="2800" baseline="30000" dirty="0"/>
              <a:t>th</a:t>
            </a:r>
            <a:r>
              <a:rPr lang="en-US" sz="2800" dirty="0"/>
              <a:t> March 2025</a:t>
            </a:r>
            <a:endParaRPr lang="en-GB" sz="2800" dirty="0"/>
          </a:p>
        </p:txBody>
      </p:sp>
    </p:spTree>
    <p:extLst>
      <p:ext uri="{BB962C8B-B14F-4D97-AF65-F5344CB8AC3E}">
        <p14:creationId xmlns:p14="http://schemas.microsoft.com/office/powerpoint/2010/main" val="4077764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FDC9E-F472-434B-B78F-035364278CAF}"/>
              </a:ext>
            </a:extLst>
          </p:cNvPr>
          <p:cNvSpPr>
            <a:spLocks noGrp="1"/>
          </p:cNvSpPr>
          <p:nvPr>
            <p:ph type="title"/>
          </p:nvPr>
        </p:nvSpPr>
        <p:spPr/>
        <p:txBody>
          <a:bodyPr/>
          <a:lstStyle/>
          <a:p>
            <a:r>
              <a:rPr lang="en-US" dirty="0"/>
              <a:t>Phonic Screening Check</a:t>
            </a:r>
            <a:endParaRPr lang="en-GB" dirty="0"/>
          </a:p>
        </p:txBody>
      </p:sp>
      <p:pic>
        <p:nvPicPr>
          <p:cNvPr id="4" name="Content Placeholder 3">
            <a:extLst>
              <a:ext uri="{FF2B5EF4-FFF2-40B4-BE49-F238E27FC236}">
                <a16:creationId xmlns:a16="http://schemas.microsoft.com/office/drawing/2014/main" id="{A2A1649D-1735-49A0-9386-5D58F5AC4137}"/>
              </a:ext>
            </a:extLst>
          </p:cNvPr>
          <p:cNvPicPr>
            <a:picLocks noGrp="1" noChangeAspect="1"/>
          </p:cNvPicPr>
          <p:nvPr>
            <p:ph idx="1"/>
          </p:nvPr>
        </p:nvPicPr>
        <p:blipFill>
          <a:blip r:embed="rId2"/>
          <a:stretch>
            <a:fillRect/>
          </a:stretch>
        </p:blipFill>
        <p:spPr>
          <a:xfrm>
            <a:off x="599673" y="1766414"/>
            <a:ext cx="8417171" cy="2369358"/>
          </a:xfrm>
          <a:prstGeom prst="rect">
            <a:avLst/>
          </a:prstGeom>
        </p:spPr>
      </p:pic>
      <p:sp>
        <p:nvSpPr>
          <p:cNvPr id="3" name="Rectangle 2">
            <a:extLst>
              <a:ext uri="{FF2B5EF4-FFF2-40B4-BE49-F238E27FC236}">
                <a16:creationId xmlns:a16="http://schemas.microsoft.com/office/drawing/2014/main" id="{71BE31DD-7B2D-4F92-BB1A-CD281CDD44BC}"/>
              </a:ext>
            </a:extLst>
          </p:cNvPr>
          <p:cNvSpPr/>
          <p:nvPr/>
        </p:nvSpPr>
        <p:spPr>
          <a:xfrm>
            <a:off x="528918" y="4271247"/>
            <a:ext cx="6096000" cy="646331"/>
          </a:xfrm>
          <a:prstGeom prst="rect">
            <a:avLst/>
          </a:prstGeom>
        </p:spPr>
        <p:txBody>
          <a:bodyPr>
            <a:spAutoFit/>
          </a:bodyPr>
          <a:lstStyle/>
          <a:p>
            <a:r>
              <a:rPr lang="en-GB" dirty="0">
                <a:hlinkClick r:id="rId3"/>
              </a:rPr>
              <a:t>https://schools.ruthmiskin.com/training/view/j5V0TdAB/cy45rPqD</a:t>
            </a:r>
            <a:r>
              <a:rPr lang="en-GB" dirty="0"/>
              <a:t> </a:t>
            </a:r>
          </a:p>
        </p:txBody>
      </p:sp>
    </p:spTree>
    <p:extLst>
      <p:ext uri="{BB962C8B-B14F-4D97-AF65-F5344CB8AC3E}">
        <p14:creationId xmlns:p14="http://schemas.microsoft.com/office/powerpoint/2010/main" val="498420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557B5-573F-4BD8-812D-043A38CAA955}"/>
              </a:ext>
            </a:extLst>
          </p:cNvPr>
          <p:cNvSpPr>
            <a:spLocks noGrp="1"/>
          </p:cNvSpPr>
          <p:nvPr>
            <p:ph type="title"/>
          </p:nvPr>
        </p:nvSpPr>
        <p:spPr/>
        <p:txBody>
          <a:bodyPr/>
          <a:lstStyle/>
          <a:p>
            <a:r>
              <a:rPr lang="en-US" dirty="0"/>
              <a:t>Phonic Screening Check</a:t>
            </a:r>
            <a:endParaRPr lang="en-GB" dirty="0"/>
          </a:p>
        </p:txBody>
      </p:sp>
      <p:sp>
        <p:nvSpPr>
          <p:cNvPr id="3" name="Content Placeholder 2">
            <a:extLst>
              <a:ext uri="{FF2B5EF4-FFF2-40B4-BE49-F238E27FC236}">
                <a16:creationId xmlns:a16="http://schemas.microsoft.com/office/drawing/2014/main" id="{EEC5AAAF-0BC3-4B2F-B987-22F8336BEC4E}"/>
              </a:ext>
            </a:extLst>
          </p:cNvPr>
          <p:cNvSpPr>
            <a:spLocks noGrp="1"/>
          </p:cNvSpPr>
          <p:nvPr>
            <p:ph idx="1"/>
          </p:nvPr>
        </p:nvSpPr>
        <p:spPr>
          <a:xfrm>
            <a:off x="459219" y="1590137"/>
            <a:ext cx="9272009" cy="4835830"/>
          </a:xfrm>
        </p:spPr>
        <p:txBody>
          <a:bodyPr>
            <a:normAutofit fontScale="92500" lnSpcReduction="20000"/>
          </a:bodyPr>
          <a:lstStyle/>
          <a:p>
            <a:r>
              <a:rPr lang="en-US" dirty="0"/>
              <a:t>Children complete a word-reading check at the end of Year 1 so that parents can be confident their children are being taught to read successfully. </a:t>
            </a:r>
          </a:p>
          <a:p>
            <a:pPr marL="0" indent="0">
              <a:buNone/>
            </a:pPr>
            <a:r>
              <a:rPr lang="en-US" dirty="0"/>
              <a:t>  </a:t>
            </a:r>
          </a:p>
          <a:p>
            <a:r>
              <a:rPr lang="en-US" dirty="0"/>
              <a:t>Children read 40 words. It takes between two and five minutes.</a:t>
            </a:r>
          </a:p>
          <a:p>
            <a:pPr marL="0" indent="0">
              <a:buNone/>
            </a:pPr>
            <a:r>
              <a:rPr lang="en-US" dirty="0"/>
              <a:t> </a:t>
            </a:r>
          </a:p>
          <a:p>
            <a:r>
              <a:rPr lang="en-US" dirty="0"/>
              <a:t>If they do not manage to read 32 of the words, they are given extra support, and repeat the check at the end of Year 2. </a:t>
            </a:r>
          </a:p>
          <a:p>
            <a:pPr marL="0" indent="0">
              <a:buNone/>
            </a:pPr>
            <a:endParaRPr lang="en-US" dirty="0"/>
          </a:p>
          <a:p>
            <a:r>
              <a:rPr lang="en-US" dirty="0"/>
              <a:t>It means that all children will be able to read accurately before they begin Year 3.</a:t>
            </a:r>
          </a:p>
          <a:p>
            <a:endParaRPr lang="en-US" dirty="0"/>
          </a:p>
          <a:p>
            <a:r>
              <a:rPr lang="en-US" dirty="0"/>
              <a:t>In our school, we aim to make sure that every child learns to read accurately by the end of Year 1 so they are set up for success in school and in life.</a:t>
            </a:r>
          </a:p>
          <a:p>
            <a:endParaRPr lang="en-US" dirty="0"/>
          </a:p>
          <a:p>
            <a:r>
              <a:rPr lang="en-US" dirty="0"/>
              <a:t>As soon as we spot a child who needs extra practice learning to read sounds and words, we teach them one-to-one for a few minutes every day.</a:t>
            </a:r>
          </a:p>
          <a:p>
            <a:endParaRPr lang="en-US" dirty="0"/>
          </a:p>
          <a:p>
            <a:endParaRPr lang="en-GB" dirty="0"/>
          </a:p>
        </p:txBody>
      </p:sp>
    </p:spTree>
    <p:extLst>
      <p:ext uri="{BB962C8B-B14F-4D97-AF65-F5344CB8AC3E}">
        <p14:creationId xmlns:p14="http://schemas.microsoft.com/office/powerpoint/2010/main" val="3882449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B4D3A-388A-4BDD-BC3C-711D781FFD31}"/>
              </a:ext>
            </a:extLst>
          </p:cNvPr>
          <p:cNvSpPr>
            <a:spLocks noGrp="1"/>
          </p:cNvSpPr>
          <p:nvPr>
            <p:ph type="title"/>
          </p:nvPr>
        </p:nvSpPr>
        <p:spPr/>
        <p:txBody>
          <a:bodyPr/>
          <a:lstStyle/>
          <a:p>
            <a:r>
              <a:rPr lang="en-US" dirty="0"/>
              <a:t>Phonic Screening Check</a:t>
            </a:r>
            <a:endParaRPr lang="en-GB" dirty="0"/>
          </a:p>
        </p:txBody>
      </p:sp>
      <p:sp>
        <p:nvSpPr>
          <p:cNvPr id="3" name="Content Placeholder 2">
            <a:extLst>
              <a:ext uri="{FF2B5EF4-FFF2-40B4-BE49-F238E27FC236}">
                <a16:creationId xmlns:a16="http://schemas.microsoft.com/office/drawing/2014/main" id="{234CDDEB-AC6F-4E8B-97AE-2391AEEB5F56}"/>
              </a:ext>
            </a:extLst>
          </p:cNvPr>
          <p:cNvSpPr>
            <a:spLocks noGrp="1"/>
          </p:cNvSpPr>
          <p:nvPr>
            <p:ph idx="1"/>
          </p:nvPr>
        </p:nvSpPr>
        <p:spPr/>
        <p:txBody>
          <a:bodyPr/>
          <a:lstStyle/>
          <a:p>
            <a:r>
              <a:rPr lang="en-US" dirty="0"/>
              <a:t>We teach children to read both real and nonsense words using the routine ‘Special Friends’, ‘Fred Talk’, read the word’.</a:t>
            </a:r>
          </a:p>
          <a:p>
            <a:endParaRPr lang="en-US" dirty="0"/>
          </a:p>
          <a:p>
            <a:r>
              <a:rPr lang="en-US" dirty="0"/>
              <a:t>Children spot the ‘Special Friends’ (two letters that make one sound), Fred talk the word, and then read the word as a whole. </a:t>
            </a:r>
          </a:p>
          <a:p>
            <a:endParaRPr lang="en-US" dirty="0"/>
          </a:p>
          <a:p>
            <a:r>
              <a:rPr lang="en-US" dirty="0"/>
              <a:t>For example, ‘</a:t>
            </a:r>
            <a:r>
              <a:rPr lang="en-US" dirty="0" err="1"/>
              <a:t>sh</a:t>
            </a:r>
            <a:r>
              <a:rPr lang="en-US" dirty="0"/>
              <a:t>’, </a:t>
            </a:r>
            <a:r>
              <a:rPr lang="en-US" dirty="0" err="1"/>
              <a:t>sh</a:t>
            </a:r>
            <a:r>
              <a:rPr lang="en-US" dirty="0"/>
              <a:t>-</a:t>
            </a:r>
            <a:r>
              <a:rPr lang="en-US" dirty="0" err="1"/>
              <a:t>i</a:t>
            </a:r>
            <a:r>
              <a:rPr lang="en-US" dirty="0"/>
              <a:t>-p, ship.</a:t>
            </a:r>
          </a:p>
          <a:p>
            <a:endParaRPr lang="en-GB" dirty="0"/>
          </a:p>
        </p:txBody>
      </p:sp>
      <p:pic>
        <p:nvPicPr>
          <p:cNvPr id="4" name="Picture 3">
            <a:extLst>
              <a:ext uri="{FF2B5EF4-FFF2-40B4-BE49-F238E27FC236}">
                <a16:creationId xmlns:a16="http://schemas.microsoft.com/office/drawing/2014/main" id="{CB94BFC9-FC75-4BFE-995D-39CD0ADE466B}"/>
              </a:ext>
            </a:extLst>
          </p:cNvPr>
          <p:cNvPicPr>
            <a:picLocks noChangeAspect="1"/>
          </p:cNvPicPr>
          <p:nvPr/>
        </p:nvPicPr>
        <p:blipFill>
          <a:blip r:embed="rId2"/>
          <a:stretch>
            <a:fillRect/>
          </a:stretch>
        </p:blipFill>
        <p:spPr>
          <a:xfrm>
            <a:off x="4939316" y="4365508"/>
            <a:ext cx="3798295" cy="1796203"/>
          </a:xfrm>
          <a:prstGeom prst="rect">
            <a:avLst/>
          </a:prstGeom>
          <a:noFill/>
          <a:ln>
            <a:solidFill>
              <a:schemeClr val="tx1"/>
            </a:solidFill>
          </a:ln>
        </p:spPr>
      </p:pic>
    </p:spTree>
    <p:extLst>
      <p:ext uri="{BB962C8B-B14F-4D97-AF65-F5344CB8AC3E}">
        <p14:creationId xmlns:p14="http://schemas.microsoft.com/office/powerpoint/2010/main" val="3665946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A276B-F735-414F-8816-2E07EC2CB751}"/>
              </a:ext>
            </a:extLst>
          </p:cNvPr>
          <p:cNvSpPr>
            <a:spLocks noGrp="1"/>
          </p:cNvSpPr>
          <p:nvPr>
            <p:ph type="title"/>
          </p:nvPr>
        </p:nvSpPr>
        <p:spPr/>
        <p:txBody>
          <a:bodyPr/>
          <a:lstStyle/>
          <a:p>
            <a:r>
              <a:rPr lang="en-US" dirty="0"/>
              <a:t>Phonic Screening Check</a:t>
            </a:r>
            <a:endParaRPr lang="en-GB" dirty="0"/>
          </a:p>
        </p:txBody>
      </p:sp>
      <p:pic>
        <p:nvPicPr>
          <p:cNvPr id="4" name="Content Placeholder 3">
            <a:extLst>
              <a:ext uri="{FF2B5EF4-FFF2-40B4-BE49-F238E27FC236}">
                <a16:creationId xmlns:a16="http://schemas.microsoft.com/office/drawing/2014/main" id="{111470FC-505B-4409-B473-0BEA629F2FBF}"/>
              </a:ext>
            </a:extLst>
          </p:cNvPr>
          <p:cNvPicPr>
            <a:picLocks noGrp="1" noChangeAspect="1"/>
          </p:cNvPicPr>
          <p:nvPr>
            <p:ph idx="1"/>
          </p:nvPr>
        </p:nvPicPr>
        <p:blipFill>
          <a:blip r:embed="rId2"/>
          <a:stretch>
            <a:fillRect/>
          </a:stretch>
        </p:blipFill>
        <p:spPr>
          <a:xfrm>
            <a:off x="520117" y="1283490"/>
            <a:ext cx="6801256" cy="3881437"/>
          </a:xfrm>
          <a:prstGeom prst="rect">
            <a:avLst/>
          </a:prstGeom>
        </p:spPr>
      </p:pic>
      <p:sp>
        <p:nvSpPr>
          <p:cNvPr id="5" name="Rectangle 4">
            <a:extLst>
              <a:ext uri="{FF2B5EF4-FFF2-40B4-BE49-F238E27FC236}">
                <a16:creationId xmlns:a16="http://schemas.microsoft.com/office/drawing/2014/main" id="{C0686FBA-A7E8-44A8-BF1F-56C829B7A566}"/>
              </a:ext>
            </a:extLst>
          </p:cNvPr>
          <p:cNvSpPr/>
          <p:nvPr/>
        </p:nvSpPr>
        <p:spPr>
          <a:xfrm>
            <a:off x="872745" y="4933299"/>
            <a:ext cx="6096000" cy="2031325"/>
          </a:xfrm>
          <a:prstGeom prst="rect">
            <a:avLst/>
          </a:prstGeom>
        </p:spPr>
        <p:txBody>
          <a:bodyPr>
            <a:spAutoFit/>
          </a:bodyPr>
          <a:lstStyle/>
          <a:p>
            <a:r>
              <a:rPr lang="en-US" dirty="0"/>
              <a:t>Half of the words in the check are real words.</a:t>
            </a:r>
          </a:p>
          <a:p>
            <a:r>
              <a:rPr lang="en-US" dirty="0"/>
              <a:t>Half are nonsense words. For example, ‘</a:t>
            </a:r>
            <a:r>
              <a:rPr lang="en-US" dirty="0" err="1"/>
              <a:t>sheb</a:t>
            </a:r>
            <a:r>
              <a:rPr lang="en-US" dirty="0"/>
              <a:t>’, ‘</a:t>
            </a:r>
            <a:r>
              <a:rPr lang="en-US" dirty="0" err="1"/>
              <a:t>glight</a:t>
            </a:r>
            <a:r>
              <a:rPr lang="en-US" dirty="0"/>
              <a:t>’, ‘</a:t>
            </a:r>
            <a:r>
              <a:rPr lang="en-US" dirty="0" err="1"/>
              <a:t>ched</a:t>
            </a:r>
            <a:r>
              <a:rPr lang="en-US" dirty="0"/>
              <a:t>’, ‘</a:t>
            </a:r>
            <a:r>
              <a:rPr lang="en-US" dirty="0" err="1"/>
              <a:t>teb</a:t>
            </a:r>
            <a:r>
              <a:rPr lang="en-US" dirty="0"/>
              <a:t>’. </a:t>
            </a:r>
          </a:p>
          <a:p>
            <a:endParaRPr lang="en-US" dirty="0"/>
          </a:p>
          <a:p>
            <a:r>
              <a:rPr lang="en-US" dirty="0"/>
              <a:t>There is a picture of an alien next to each word to remind the children that it isn’t a real word.</a:t>
            </a:r>
          </a:p>
          <a:p>
            <a:endParaRPr lang="en-US" dirty="0"/>
          </a:p>
        </p:txBody>
      </p:sp>
    </p:spTree>
    <p:extLst>
      <p:ext uri="{BB962C8B-B14F-4D97-AF65-F5344CB8AC3E}">
        <p14:creationId xmlns:p14="http://schemas.microsoft.com/office/powerpoint/2010/main" val="1125378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76949-5252-4857-AEB9-CCEA8FE80301}"/>
              </a:ext>
            </a:extLst>
          </p:cNvPr>
          <p:cNvSpPr>
            <a:spLocks noGrp="1"/>
          </p:cNvSpPr>
          <p:nvPr>
            <p:ph type="title"/>
          </p:nvPr>
        </p:nvSpPr>
        <p:spPr/>
        <p:txBody>
          <a:bodyPr/>
          <a:lstStyle/>
          <a:p>
            <a:r>
              <a:rPr lang="en-US" dirty="0"/>
              <a:t>Phonic Screening Check</a:t>
            </a:r>
            <a:endParaRPr lang="en-GB" dirty="0"/>
          </a:p>
        </p:txBody>
      </p:sp>
      <p:sp>
        <p:nvSpPr>
          <p:cNvPr id="3" name="Content Placeholder 2">
            <a:extLst>
              <a:ext uri="{FF2B5EF4-FFF2-40B4-BE49-F238E27FC236}">
                <a16:creationId xmlns:a16="http://schemas.microsoft.com/office/drawing/2014/main" id="{50A700A5-B7B5-4B94-9453-4B21F729FE97}"/>
              </a:ext>
            </a:extLst>
          </p:cNvPr>
          <p:cNvSpPr>
            <a:spLocks noGrp="1"/>
          </p:cNvSpPr>
          <p:nvPr>
            <p:ph idx="1"/>
          </p:nvPr>
        </p:nvSpPr>
        <p:spPr/>
        <p:txBody>
          <a:bodyPr/>
          <a:lstStyle/>
          <a:p>
            <a:r>
              <a:rPr lang="en-US" sz="2000" dirty="0"/>
              <a:t>Nonsense words check that children will be able to read sounds they know in unfamiliar words.</a:t>
            </a:r>
          </a:p>
          <a:p>
            <a:r>
              <a:rPr lang="en-US" sz="2000" dirty="0"/>
              <a:t>Children who can read nonsense words will, very soon, be able to read any new word.</a:t>
            </a:r>
          </a:p>
          <a:p>
            <a:r>
              <a:rPr lang="en-US" sz="2000" dirty="0"/>
              <a:t>Reading new words increases children’s vocabulary rapidly.</a:t>
            </a:r>
          </a:p>
          <a:p>
            <a:pPr marL="0" indent="0">
              <a:buNone/>
            </a:pPr>
            <a:endParaRPr lang="en-US" dirty="0"/>
          </a:p>
          <a:p>
            <a:pPr marL="0" indent="0">
              <a:buNone/>
            </a:pPr>
            <a:endParaRPr lang="en-GB" dirty="0"/>
          </a:p>
        </p:txBody>
      </p:sp>
    </p:spTree>
    <p:extLst>
      <p:ext uri="{BB962C8B-B14F-4D97-AF65-F5344CB8AC3E}">
        <p14:creationId xmlns:p14="http://schemas.microsoft.com/office/powerpoint/2010/main" val="1846023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3DFEE-9B12-4C63-B84C-DC9DD2090644}"/>
              </a:ext>
            </a:extLst>
          </p:cNvPr>
          <p:cNvSpPr>
            <a:spLocks noGrp="1"/>
          </p:cNvSpPr>
          <p:nvPr>
            <p:ph type="title"/>
          </p:nvPr>
        </p:nvSpPr>
        <p:spPr/>
        <p:txBody>
          <a:bodyPr/>
          <a:lstStyle/>
          <a:p>
            <a:r>
              <a:rPr lang="en-US" dirty="0"/>
              <a:t>Phonic Screening Check</a:t>
            </a:r>
            <a:endParaRPr lang="en-GB" dirty="0"/>
          </a:p>
        </p:txBody>
      </p:sp>
      <p:sp>
        <p:nvSpPr>
          <p:cNvPr id="3" name="Content Placeholder 2">
            <a:extLst>
              <a:ext uri="{FF2B5EF4-FFF2-40B4-BE49-F238E27FC236}">
                <a16:creationId xmlns:a16="http://schemas.microsoft.com/office/drawing/2014/main" id="{29FA375E-47F0-49A8-9503-82EAF42DFF3A}"/>
              </a:ext>
            </a:extLst>
          </p:cNvPr>
          <p:cNvSpPr>
            <a:spLocks noGrp="1"/>
          </p:cNvSpPr>
          <p:nvPr>
            <p:ph idx="1"/>
          </p:nvPr>
        </p:nvSpPr>
        <p:spPr>
          <a:xfrm>
            <a:off x="778002" y="1313301"/>
            <a:ext cx="8596668" cy="3880773"/>
          </a:xfrm>
        </p:spPr>
        <p:txBody>
          <a:bodyPr/>
          <a:lstStyle/>
          <a:p>
            <a:r>
              <a:rPr lang="en-US" dirty="0"/>
              <a:t>The children have had two mock phonic screening checks so they have been exposed to the format of the check</a:t>
            </a:r>
          </a:p>
          <a:p>
            <a:r>
              <a:rPr lang="en-US" dirty="0"/>
              <a:t>The check is carried out by their class teacher and is done 1:1</a:t>
            </a:r>
          </a:p>
          <a:p>
            <a:endParaRPr lang="en-GB" dirty="0"/>
          </a:p>
        </p:txBody>
      </p:sp>
      <p:pic>
        <p:nvPicPr>
          <p:cNvPr id="1026" name="Picture 2" descr="Phonics Screening Check - PhonicsBloom.com">
            <a:extLst>
              <a:ext uri="{FF2B5EF4-FFF2-40B4-BE49-F238E27FC236}">
                <a16:creationId xmlns:a16="http://schemas.microsoft.com/office/drawing/2014/main" id="{46DD5F9C-E24A-46B2-BD56-6188BBE811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8057" y="2753862"/>
            <a:ext cx="2679245" cy="3791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246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AB418-7E7F-490E-A782-42C690B8C828}"/>
              </a:ext>
            </a:extLst>
          </p:cNvPr>
          <p:cNvSpPr>
            <a:spLocks noGrp="1"/>
          </p:cNvSpPr>
          <p:nvPr>
            <p:ph type="title"/>
          </p:nvPr>
        </p:nvSpPr>
        <p:spPr/>
        <p:txBody>
          <a:bodyPr/>
          <a:lstStyle/>
          <a:p>
            <a:r>
              <a:rPr lang="en-US" dirty="0"/>
              <a:t>Phonic Screening Check</a:t>
            </a:r>
            <a:endParaRPr lang="en-GB" dirty="0"/>
          </a:p>
        </p:txBody>
      </p:sp>
      <p:sp>
        <p:nvSpPr>
          <p:cNvPr id="3" name="Content Placeholder 2">
            <a:extLst>
              <a:ext uri="{FF2B5EF4-FFF2-40B4-BE49-F238E27FC236}">
                <a16:creationId xmlns:a16="http://schemas.microsoft.com/office/drawing/2014/main" id="{E26DE7CD-B915-406D-AF1F-9774283F9AE8}"/>
              </a:ext>
            </a:extLst>
          </p:cNvPr>
          <p:cNvSpPr>
            <a:spLocks noGrp="1"/>
          </p:cNvSpPr>
          <p:nvPr>
            <p:ph idx="1"/>
          </p:nvPr>
        </p:nvSpPr>
        <p:spPr/>
        <p:txBody>
          <a:bodyPr/>
          <a:lstStyle/>
          <a:p>
            <a:r>
              <a:rPr lang="en-US" dirty="0"/>
              <a:t>The check is split into two sections.</a:t>
            </a:r>
          </a:p>
          <a:p>
            <a:r>
              <a:rPr lang="en-US" dirty="0"/>
              <a:t>Section 1 will be CVC and words containing set 1 sounds</a:t>
            </a:r>
          </a:p>
          <a:p>
            <a:r>
              <a:rPr lang="en-US" dirty="0"/>
              <a:t>Section 2 will be words with “special friends” and set 2 and 3 sounds</a:t>
            </a:r>
            <a:endParaRPr lang="en-GB" dirty="0"/>
          </a:p>
        </p:txBody>
      </p:sp>
      <p:pic>
        <p:nvPicPr>
          <p:cNvPr id="4" name="Picture 3">
            <a:extLst>
              <a:ext uri="{FF2B5EF4-FFF2-40B4-BE49-F238E27FC236}">
                <a16:creationId xmlns:a16="http://schemas.microsoft.com/office/drawing/2014/main" id="{208434EE-7C6C-4CA3-991E-4BE688689CC2}"/>
              </a:ext>
            </a:extLst>
          </p:cNvPr>
          <p:cNvPicPr>
            <a:picLocks noChangeAspect="1"/>
          </p:cNvPicPr>
          <p:nvPr/>
        </p:nvPicPr>
        <p:blipFill>
          <a:blip r:embed="rId2"/>
          <a:stretch>
            <a:fillRect/>
          </a:stretch>
        </p:blipFill>
        <p:spPr>
          <a:xfrm>
            <a:off x="4160939" y="3539518"/>
            <a:ext cx="4349817" cy="3050033"/>
          </a:xfrm>
          <a:prstGeom prst="rect">
            <a:avLst/>
          </a:prstGeom>
        </p:spPr>
      </p:pic>
    </p:spTree>
    <p:extLst>
      <p:ext uri="{BB962C8B-B14F-4D97-AF65-F5344CB8AC3E}">
        <p14:creationId xmlns:p14="http://schemas.microsoft.com/office/powerpoint/2010/main" val="1837241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0582F-93C9-49A8-A64C-23A3412457CF}"/>
              </a:ext>
            </a:extLst>
          </p:cNvPr>
          <p:cNvSpPr>
            <a:spLocks noGrp="1"/>
          </p:cNvSpPr>
          <p:nvPr>
            <p:ph type="title"/>
          </p:nvPr>
        </p:nvSpPr>
        <p:spPr/>
        <p:txBody>
          <a:bodyPr/>
          <a:lstStyle/>
          <a:p>
            <a:r>
              <a:rPr lang="en-US" dirty="0"/>
              <a:t>RWI Phonics</a:t>
            </a:r>
            <a:endParaRPr lang="en-GB" dirty="0"/>
          </a:p>
        </p:txBody>
      </p:sp>
      <p:sp>
        <p:nvSpPr>
          <p:cNvPr id="3" name="Content Placeholder 2">
            <a:extLst>
              <a:ext uri="{FF2B5EF4-FFF2-40B4-BE49-F238E27FC236}">
                <a16:creationId xmlns:a16="http://schemas.microsoft.com/office/drawing/2014/main" id="{62765511-5E67-403D-935F-B61C6A8B7C13}"/>
              </a:ext>
            </a:extLst>
          </p:cNvPr>
          <p:cNvSpPr>
            <a:spLocks noGrp="1"/>
          </p:cNvSpPr>
          <p:nvPr>
            <p:ph idx="1"/>
          </p:nvPr>
        </p:nvSpPr>
        <p:spPr/>
        <p:txBody>
          <a:bodyPr>
            <a:normAutofit/>
          </a:bodyPr>
          <a:lstStyle/>
          <a:p>
            <a:r>
              <a:rPr lang="en-US" sz="2800" dirty="0"/>
              <a:t>At </a:t>
            </a:r>
            <a:r>
              <a:rPr lang="en-US" sz="2800" dirty="0" err="1"/>
              <a:t>Ghyllgrove</a:t>
            </a:r>
            <a:r>
              <a:rPr lang="en-US" sz="2800" dirty="0"/>
              <a:t> Primary we follow Read, Write Inc Phonics.</a:t>
            </a:r>
          </a:p>
          <a:p>
            <a:r>
              <a:rPr lang="en-US" sz="2800" dirty="0"/>
              <a:t>The children in Year 1 have had these sessions since they started in Reception.</a:t>
            </a:r>
          </a:p>
          <a:p>
            <a:r>
              <a:rPr lang="en-US" sz="2800" dirty="0"/>
              <a:t>Read, Write Inc is a phonic scheme which follows the children from EYFS to Year 2.</a:t>
            </a:r>
            <a:endParaRPr lang="en-GB" sz="2800" dirty="0"/>
          </a:p>
        </p:txBody>
      </p:sp>
    </p:spTree>
    <p:extLst>
      <p:ext uri="{BB962C8B-B14F-4D97-AF65-F5344CB8AC3E}">
        <p14:creationId xmlns:p14="http://schemas.microsoft.com/office/powerpoint/2010/main" val="4201478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06158-D25B-42AC-86BA-29E3B05B2437}"/>
              </a:ext>
            </a:extLst>
          </p:cNvPr>
          <p:cNvSpPr>
            <a:spLocks noGrp="1"/>
          </p:cNvSpPr>
          <p:nvPr>
            <p:ph type="title"/>
          </p:nvPr>
        </p:nvSpPr>
        <p:spPr/>
        <p:txBody>
          <a:bodyPr>
            <a:normAutofit fontScale="90000"/>
          </a:bodyPr>
          <a:lstStyle/>
          <a:p>
            <a:r>
              <a:rPr lang="en-US" dirty="0"/>
              <a:t>Set 1 Sounds – </a:t>
            </a:r>
            <a:r>
              <a:rPr lang="en-US" sz="2400" dirty="0"/>
              <a:t>These are the first set of sounds your child has been taught.</a:t>
            </a:r>
            <a:br>
              <a:rPr lang="en-US" sz="2400" dirty="0"/>
            </a:br>
            <a:r>
              <a:rPr lang="en-US" sz="2400" dirty="0"/>
              <a:t>Within Set 1 are the first set of “Special Friends”</a:t>
            </a:r>
            <a:endParaRPr lang="en-GB" dirty="0"/>
          </a:p>
        </p:txBody>
      </p:sp>
      <p:pic>
        <p:nvPicPr>
          <p:cNvPr id="4" name="Content Placeholder 3" descr="Simple_Speed_Sounds_Chart.pdf">
            <a:extLst>
              <a:ext uri="{FF2B5EF4-FFF2-40B4-BE49-F238E27FC236}">
                <a16:creationId xmlns:a16="http://schemas.microsoft.com/office/drawing/2014/main" id="{F7120416-2C18-4C5F-B426-67D57DB59797}"/>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l="-238" t="6870" r="2798" b="62705"/>
          <a:stretch/>
        </p:blipFill>
        <p:spPr>
          <a:xfrm>
            <a:off x="1284027" y="2068308"/>
            <a:ext cx="7858458" cy="3468425"/>
          </a:xfrm>
          <a:prstGeom prst="rect">
            <a:avLst/>
          </a:prstGeom>
        </p:spPr>
      </p:pic>
    </p:spTree>
    <p:extLst>
      <p:ext uri="{BB962C8B-B14F-4D97-AF65-F5344CB8AC3E}">
        <p14:creationId xmlns:p14="http://schemas.microsoft.com/office/powerpoint/2010/main" val="513394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81B52-828D-44FA-ABEA-6CD4540C9ACD}"/>
              </a:ext>
            </a:extLst>
          </p:cNvPr>
          <p:cNvSpPr>
            <a:spLocks noGrp="1"/>
          </p:cNvSpPr>
          <p:nvPr>
            <p:ph type="title"/>
          </p:nvPr>
        </p:nvSpPr>
        <p:spPr/>
        <p:txBody>
          <a:bodyPr>
            <a:normAutofit fontScale="90000"/>
          </a:bodyPr>
          <a:lstStyle/>
          <a:p>
            <a:r>
              <a:rPr lang="en-US" dirty="0"/>
              <a:t>Set 2 Sounds – At the start of Year 1 the majority of children will be introduced to these sounds.</a:t>
            </a:r>
            <a:endParaRPr lang="en-GB" dirty="0"/>
          </a:p>
        </p:txBody>
      </p:sp>
      <p:pic>
        <p:nvPicPr>
          <p:cNvPr id="4" name="Content Placeholder 3" descr="Simple_Speed_Sounds_Chart.pdf">
            <a:extLst>
              <a:ext uri="{FF2B5EF4-FFF2-40B4-BE49-F238E27FC236}">
                <a16:creationId xmlns:a16="http://schemas.microsoft.com/office/drawing/2014/main" id="{982C5D44-42ED-4325-BBD8-22D8E273D368}"/>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l="-238" t="34806" r="2798" b="44253"/>
          <a:stretch/>
        </p:blipFill>
        <p:spPr>
          <a:xfrm>
            <a:off x="677334" y="2340528"/>
            <a:ext cx="8174133" cy="2483142"/>
          </a:xfrm>
          <a:prstGeom prst="rect">
            <a:avLst/>
          </a:prstGeom>
        </p:spPr>
      </p:pic>
    </p:spTree>
    <p:extLst>
      <p:ext uri="{BB962C8B-B14F-4D97-AF65-F5344CB8AC3E}">
        <p14:creationId xmlns:p14="http://schemas.microsoft.com/office/powerpoint/2010/main" val="3192925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F5F1D-7541-4A28-91C2-C323EE7130C5}"/>
              </a:ext>
            </a:extLst>
          </p:cNvPr>
          <p:cNvSpPr>
            <a:spLocks noGrp="1"/>
          </p:cNvSpPr>
          <p:nvPr>
            <p:ph type="title"/>
          </p:nvPr>
        </p:nvSpPr>
        <p:spPr>
          <a:xfrm>
            <a:off x="289463" y="609600"/>
            <a:ext cx="8984539" cy="3610062"/>
          </a:xfrm>
        </p:spPr>
        <p:txBody>
          <a:bodyPr>
            <a:normAutofit fontScale="90000"/>
          </a:bodyPr>
          <a:lstStyle/>
          <a:p>
            <a:r>
              <a:rPr lang="en-US" dirty="0"/>
              <a:t>Set 3 Sounds - </a:t>
            </a:r>
            <a:r>
              <a:rPr lang="en-US" altLang="ja-JP" dirty="0">
                <a:latin typeface="Arial" pitchFamily="34" charset="0"/>
                <a:cs typeface="Arial" pitchFamily="34" charset="0"/>
              </a:rPr>
              <a:t>Once children know how to read Set 2 sounds, they start to learn Set 3 sounds. </a:t>
            </a:r>
            <a:br>
              <a:rPr lang="en-US" altLang="ja-JP" dirty="0">
                <a:latin typeface="Arial" pitchFamily="34" charset="0"/>
                <a:cs typeface="Arial" pitchFamily="34" charset="0"/>
              </a:rPr>
            </a:br>
            <a:r>
              <a:rPr lang="en-US" altLang="ja-JP" dirty="0">
                <a:latin typeface="Arial" pitchFamily="34" charset="0"/>
                <a:cs typeface="Arial" pitchFamily="34" charset="0"/>
              </a:rPr>
              <a:t>These are shaded in the chart.</a:t>
            </a:r>
            <a:br>
              <a:rPr lang="en-US" altLang="ja-JP" dirty="0">
                <a:latin typeface="Arial" pitchFamily="34" charset="0"/>
                <a:cs typeface="Arial" pitchFamily="34" charset="0"/>
              </a:rPr>
            </a:br>
            <a:br>
              <a:rPr lang="en-US" altLang="ja-JP" dirty="0">
                <a:latin typeface="Arial" pitchFamily="34" charset="0"/>
                <a:cs typeface="Arial" pitchFamily="34" charset="0"/>
              </a:rPr>
            </a:br>
            <a:r>
              <a:rPr lang="en-US" altLang="ja-JP" dirty="0">
                <a:latin typeface="Arial" pitchFamily="34" charset="0"/>
                <a:cs typeface="Arial" pitchFamily="34" charset="0"/>
              </a:rPr>
              <a:t>They are alternative graphemes</a:t>
            </a:r>
            <a:br>
              <a:rPr lang="en-US" altLang="ja-JP" dirty="0">
                <a:latin typeface="Arial" pitchFamily="34" charset="0"/>
                <a:cs typeface="Arial" pitchFamily="34" charset="0"/>
              </a:rPr>
            </a:br>
            <a:r>
              <a:rPr lang="en-US" altLang="ja-JP" dirty="0">
                <a:latin typeface="Arial" pitchFamily="34" charset="0"/>
                <a:cs typeface="Arial" pitchFamily="34" charset="0"/>
              </a:rPr>
              <a:t>(spelling of a sound) for the Set 1 and Set 2 sounds the children already know.</a:t>
            </a:r>
            <a:endParaRPr lang="en-GB" dirty="0"/>
          </a:p>
        </p:txBody>
      </p:sp>
      <p:pic>
        <p:nvPicPr>
          <p:cNvPr id="5" name="Picture 4">
            <a:extLst>
              <a:ext uri="{FF2B5EF4-FFF2-40B4-BE49-F238E27FC236}">
                <a16:creationId xmlns:a16="http://schemas.microsoft.com/office/drawing/2014/main" id="{26D1EBE5-276F-4F78-9588-D051EE6E4CB8}"/>
              </a:ext>
            </a:extLst>
          </p:cNvPr>
          <p:cNvPicPr>
            <a:picLocks noChangeAspect="1"/>
          </p:cNvPicPr>
          <p:nvPr/>
        </p:nvPicPr>
        <p:blipFill>
          <a:blip r:embed="rId2"/>
          <a:stretch>
            <a:fillRect/>
          </a:stretch>
        </p:blipFill>
        <p:spPr>
          <a:xfrm>
            <a:off x="8221053" y="1711495"/>
            <a:ext cx="3887915" cy="5016334"/>
          </a:xfrm>
          <a:prstGeom prst="rect">
            <a:avLst/>
          </a:prstGeom>
        </p:spPr>
      </p:pic>
    </p:spTree>
    <p:extLst>
      <p:ext uri="{BB962C8B-B14F-4D97-AF65-F5344CB8AC3E}">
        <p14:creationId xmlns:p14="http://schemas.microsoft.com/office/powerpoint/2010/main" val="540946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A10A4-3A66-41F3-A93E-8D900EDCBF76}"/>
              </a:ext>
            </a:extLst>
          </p:cNvPr>
          <p:cNvSpPr>
            <a:spLocks noGrp="1"/>
          </p:cNvSpPr>
          <p:nvPr>
            <p:ph type="title"/>
          </p:nvPr>
        </p:nvSpPr>
        <p:spPr/>
        <p:txBody>
          <a:bodyPr>
            <a:noAutofit/>
          </a:bodyPr>
          <a:lstStyle/>
          <a:p>
            <a:r>
              <a:rPr lang="en-US" sz="2400" dirty="0"/>
              <a:t>We teach children to read words using Fred Talk to blend together the sounds they know e.g. m-a-t, mat.</a:t>
            </a:r>
            <a:br>
              <a:rPr lang="en-US" sz="2400" dirty="0"/>
            </a:br>
            <a:r>
              <a:rPr lang="en-US" sz="2400" dirty="0"/>
              <a:t>We say ‘Fred Talk, read the word’.</a:t>
            </a:r>
            <a:br>
              <a:rPr lang="en-US" sz="2400" dirty="0"/>
            </a:br>
            <a:endParaRPr lang="en-GB" sz="2400" dirty="0"/>
          </a:p>
        </p:txBody>
      </p:sp>
      <p:pic>
        <p:nvPicPr>
          <p:cNvPr id="4" name="Content Placeholder 3">
            <a:extLst>
              <a:ext uri="{FF2B5EF4-FFF2-40B4-BE49-F238E27FC236}">
                <a16:creationId xmlns:a16="http://schemas.microsoft.com/office/drawing/2014/main" id="{D27ED418-56BC-473E-846B-262AAC51D9F7}"/>
              </a:ext>
            </a:extLst>
          </p:cNvPr>
          <p:cNvPicPr>
            <a:picLocks noGrp="1" noChangeAspect="1"/>
          </p:cNvPicPr>
          <p:nvPr>
            <p:ph idx="1"/>
          </p:nvPr>
        </p:nvPicPr>
        <p:blipFill>
          <a:blip r:embed="rId2"/>
          <a:stretch>
            <a:fillRect/>
          </a:stretch>
        </p:blipFill>
        <p:spPr>
          <a:xfrm>
            <a:off x="1811708" y="2085266"/>
            <a:ext cx="6535907" cy="4270907"/>
          </a:xfrm>
          <a:prstGeom prst="rect">
            <a:avLst/>
          </a:prstGeom>
        </p:spPr>
      </p:pic>
    </p:spTree>
    <p:extLst>
      <p:ext uri="{BB962C8B-B14F-4D97-AF65-F5344CB8AC3E}">
        <p14:creationId xmlns:p14="http://schemas.microsoft.com/office/powerpoint/2010/main" val="722708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282D6-3DC7-4854-B29A-DE894AD12E38}"/>
              </a:ext>
            </a:extLst>
          </p:cNvPr>
          <p:cNvSpPr>
            <a:spLocks noGrp="1"/>
          </p:cNvSpPr>
          <p:nvPr>
            <p:ph type="title"/>
          </p:nvPr>
        </p:nvSpPr>
        <p:spPr>
          <a:xfrm>
            <a:off x="677334" y="609600"/>
            <a:ext cx="8596668" cy="1898708"/>
          </a:xfrm>
        </p:spPr>
        <p:txBody>
          <a:bodyPr>
            <a:noAutofit/>
          </a:bodyPr>
          <a:lstStyle/>
          <a:p>
            <a:r>
              <a:rPr lang="en-US" sz="2400" dirty="0"/>
              <a:t>Then children </a:t>
            </a:r>
            <a:r>
              <a:rPr lang="en-US" sz="2400" dirty="0" err="1"/>
              <a:t>practise</a:t>
            </a:r>
            <a:r>
              <a:rPr lang="en-US" sz="2400" dirty="0"/>
              <a:t> reading these sounds in words using the routine ‘Special Friends’, ‘Fred Talk’, read the word’.</a:t>
            </a:r>
            <a:br>
              <a:rPr lang="en-US" sz="2400" dirty="0"/>
            </a:br>
            <a:br>
              <a:rPr lang="en-US" sz="2400" dirty="0"/>
            </a:br>
            <a:r>
              <a:rPr lang="en-US" sz="2400" dirty="0"/>
              <a:t>They spot the ‘Special Friends’ first, then Fred Talk to read the word.</a:t>
            </a:r>
            <a:br>
              <a:rPr lang="en-US" sz="2400" dirty="0"/>
            </a:br>
            <a:br>
              <a:rPr lang="en-US" sz="2400" dirty="0"/>
            </a:br>
            <a:r>
              <a:rPr lang="en-US" sz="2400" dirty="0"/>
              <a:t>For example, ‘ay’, s-p-r-ay, spray.</a:t>
            </a:r>
            <a:br>
              <a:rPr lang="en-US" sz="2400" dirty="0"/>
            </a:br>
            <a:br>
              <a:rPr lang="en-US" sz="2400" dirty="0"/>
            </a:br>
            <a:endParaRPr lang="en-GB" sz="2400" dirty="0"/>
          </a:p>
        </p:txBody>
      </p:sp>
      <p:pic>
        <p:nvPicPr>
          <p:cNvPr id="4" name="Content Placeholder 3">
            <a:extLst>
              <a:ext uri="{FF2B5EF4-FFF2-40B4-BE49-F238E27FC236}">
                <a16:creationId xmlns:a16="http://schemas.microsoft.com/office/drawing/2014/main" id="{B9C1CCA9-A0C7-476C-850B-1CE0D755AD97}"/>
              </a:ext>
            </a:extLst>
          </p:cNvPr>
          <p:cNvPicPr>
            <a:picLocks noGrp="1" noChangeAspect="1"/>
          </p:cNvPicPr>
          <p:nvPr>
            <p:ph idx="1"/>
          </p:nvPr>
        </p:nvPicPr>
        <p:blipFill>
          <a:blip r:embed="rId2"/>
          <a:stretch>
            <a:fillRect/>
          </a:stretch>
        </p:blipFill>
        <p:spPr>
          <a:xfrm>
            <a:off x="5538685" y="2341227"/>
            <a:ext cx="6474349" cy="4349692"/>
          </a:xfrm>
          <a:prstGeom prst="rect">
            <a:avLst/>
          </a:prstGeom>
        </p:spPr>
      </p:pic>
    </p:spTree>
    <p:extLst>
      <p:ext uri="{BB962C8B-B14F-4D97-AF65-F5344CB8AC3E}">
        <p14:creationId xmlns:p14="http://schemas.microsoft.com/office/powerpoint/2010/main" val="3189548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036F5-ADF6-440F-BDE2-0FFB91766D57}"/>
              </a:ext>
            </a:extLst>
          </p:cNvPr>
          <p:cNvSpPr>
            <a:spLocks noGrp="1"/>
          </p:cNvSpPr>
          <p:nvPr>
            <p:ph type="title"/>
          </p:nvPr>
        </p:nvSpPr>
        <p:spPr>
          <a:xfrm>
            <a:off x="659405" y="645459"/>
            <a:ext cx="8596668" cy="1320800"/>
          </a:xfrm>
        </p:spPr>
        <p:txBody>
          <a:bodyPr>
            <a:noAutofit/>
          </a:bodyPr>
          <a:lstStyle/>
          <a:p>
            <a:r>
              <a:rPr lang="en-GB" sz="2800" dirty="0">
                <a:solidFill>
                  <a:srgbClr val="92D050"/>
                </a:solidFill>
              </a:rPr>
              <a:t>The children bring the same Storybook home in their book bag.</a:t>
            </a:r>
            <a:br>
              <a:rPr lang="en-GB" sz="2800" dirty="0">
                <a:solidFill>
                  <a:srgbClr val="92D050"/>
                </a:solidFill>
              </a:rPr>
            </a:br>
            <a:r>
              <a:rPr lang="en-GB" sz="2800" dirty="0">
                <a:solidFill>
                  <a:srgbClr val="92D050"/>
                </a:solidFill>
              </a:rPr>
              <a:t>They love this book!</a:t>
            </a:r>
            <a:br>
              <a:rPr lang="en-GB" sz="2800" dirty="0">
                <a:solidFill>
                  <a:srgbClr val="92D050"/>
                </a:solidFill>
              </a:rPr>
            </a:br>
            <a:r>
              <a:rPr lang="en-GB" sz="2800" dirty="0">
                <a:solidFill>
                  <a:srgbClr val="92D050"/>
                </a:solidFill>
              </a:rPr>
              <a:t>They can read it like a storyteller and can’t wait to read it to you.</a:t>
            </a:r>
          </a:p>
        </p:txBody>
      </p:sp>
      <p:pic>
        <p:nvPicPr>
          <p:cNvPr id="4" name="Content Placeholder 3">
            <a:extLst>
              <a:ext uri="{FF2B5EF4-FFF2-40B4-BE49-F238E27FC236}">
                <a16:creationId xmlns:a16="http://schemas.microsoft.com/office/drawing/2014/main" id="{F9EEB456-829D-4AEF-8BF6-01E61A12C25A}"/>
              </a:ext>
            </a:extLst>
          </p:cNvPr>
          <p:cNvPicPr>
            <a:picLocks noGrp="1" noChangeAspect="1"/>
          </p:cNvPicPr>
          <p:nvPr>
            <p:ph idx="1"/>
          </p:nvPr>
        </p:nvPicPr>
        <p:blipFill>
          <a:blip r:embed="rId2"/>
          <a:stretch>
            <a:fillRect/>
          </a:stretch>
        </p:blipFill>
        <p:spPr>
          <a:xfrm>
            <a:off x="3295620" y="2403869"/>
            <a:ext cx="4640365" cy="4240864"/>
          </a:xfrm>
          <a:prstGeom prst="rect">
            <a:avLst/>
          </a:prstGeom>
        </p:spPr>
      </p:pic>
    </p:spTree>
    <p:extLst>
      <p:ext uri="{BB962C8B-B14F-4D97-AF65-F5344CB8AC3E}">
        <p14:creationId xmlns:p14="http://schemas.microsoft.com/office/powerpoint/2010/main" val="1931950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B5E8F-720D-41B8-ACBD-9EB59E39C777}"/>
              </a:ext>
            </a:extLst>
          </p:cNvPr>
          <p:cNvSpPr>
            <a:spLocks noGrp="1"/>
          </p:cNvSpPr>
          <p:nvPr>
            <p:ph type="title"/>
          </p:nvPr>
        </p:nvSpPr>
        <p:spPr/>
        <p:txBody>
          <a:bodyPr/>
          <a:lstStyle/>
          <a:p>
            <a:r>
              <a:rPr lang="en-US" dirty="0"/>
              <a:t>Book Bag Books</a:t>
            </a:r>
            <a:endParaRPr lang="en-GB" dirty="0"/>
          </a:p>
        </p:txBody>
      </p:sp>
      <p:pic>
        <p:nvPicPr>
          <p:cNvPr id="4" name="Content Placeholder 3">
            <a:extLst>
              <a:ext uri="{FF2B5EF4-FFF2-40B4-BE49-F238E27FC236}">
                <a16:creationId xmlns:a16="http://schemas.microsoft.com/office/drawing/2014/main" id="{6BE0390D-2AF0-4C0E-BC3B-0BC0C2D1F8A6}"/>
              </a:ext>
            </a:extLst>
          </p:cNvPr>
          <p:cNvPicPr>
            <a:picLocks noGrp="1" noChangeAspect="1"/>
          </p:cNvPicPr>
          <p:nvPr>
            <p:ph idx="1"/>
          </p:nvPr>
        </p:nvPicPr>
        <p:blipFill>
          <a:blip r:embed="rId2"/>
          <a:stretch>
            <a:fillRect/>
          </a:stretch>
        </p:blipFill>
        <p:spPr>
          <a:xfrm>
            <a:off x="607949" y="1445147"/>
            <a:ext cx="7218979" cy="4803253"/>
          </a:xfrm>
          <a:prstGeom prst="rect">
            <a:avLst/>
          </a:prstGeom>
        </p:spPr>
      </p:pic>
    </p:spTree>
    <p:extLst>
      <p:ext uri="{BB962C8B-B14F-4D97-AF65-F5344CB8AC3E}">
        <p14:creationId xmlns:p14="http://schemas.microsoft.com/office/powerpoint/2010/main" val="75870257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51</TotalTime>
  <Words>708</Words>
  <Application>Microsoft Office PowerPoint</Application>
  <PresentationFormat>Widescreen</PresentationFormat>
  <Paragraphs>49</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メイリオ</vt:lpstr>
      <vt:lpstr>Arial</vt:lpstr>
      <vt:lpstr>Trebuchet MS</vt:lpstr>
      <vt:lpstr>Wingdings 3</vt:lpstr>
      <vt:lpstr>Facet</vt:lpstr>
      <vt:lpstr>Year 1 Phonic Workshop</vt:lpstr>
      <vt:lpstr>RWI Phonics</vt:lpstr>
      <vt:lpstr>Set 1 Sounds – These are the first set of sounds your child has been taught. Within Set 1 are the first set of “Special Friends”</vt:lpstr>
      <vt:lpstr>Set 2 Sounds – At the start of Year 1 the majority of children will be introduced to these sounds.</vt:lpstr>
      <vt:lpstr>Set 3 Sounds - Once children know how to read Set 2 sounds, they start to learn Set 3 sounds.  These are shaded in the chart.  They are alternative graphemes (spelling of a sound) for the Set 1 and Set 2 sounds the children already know.</vt:lpstr>
      <vt:lpstr>We teach children to read words using Fred Talk to blend together the sounds they know e.g. m-a-t, mat. We say ‘Fred Talk, read the word’. </vt:lpstr>
      <vt:lpstr>Then children practise reading these sounds in words using the routine ‘Special Friends’, ‘Fred Talk’, read the word’.  They spot the ‘Special Friends’ first, then Fred Talk to read the word.  For example, ‘ay’, s-p-r-ay, spray.  </vt:lpstr>
      <vt:lpstr>The children bring the same Storybook home in their book bag. They love this book! They can read it like a storyteller and can’t wait to read it to you.</vt:lpstr>
      <vt:lpstr>Book Bag Books</vt:lpstr>
      <vt:lpstr>Phonic Screening Check</vt:lpstr>
      <vt:lpstr>Phonic Screening Check</vt:lpstr>
      <vt:lpstr>Phonic Screening Check</vt:lpstr>
      <vt:lpstr>Phonic Screening Check</vt:lpstr>
      <vt:lpstr>Phonic Screening Check</vt:lpstr>
      <vt:lpstr>Phonic Screening Check</vt:lpstr>
      <vt:lpstr>Phonic Screening Check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1 Phonic Workshop</dc:title>
  <dc:creator>Miss.Porter</dc:creator>
  <cp:lastModifiedBy>Miss.Porter</cp:lastModifiedBy>
  <cp:revision>7</cp:revision>
  <dcterms:created xsi:type="dcterms:W3CDTF">2024-03-12T09:03:37Z</dcterms:created>
  <dcterms:modified xsi:type="dcterms:W3CDTF">2025-03-11T14:38:28Z</dcterms:modified>
</cp:coreProperties>
</file>