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81" r:id="rId8"/>
    <p:sldId id="271" r:id="rId9"/>
    <p:sldId id="282" r:id="rId10"/>
    <p:sldId id="272" r:id="rId11"/>
    <p:sldId id="283" r:id="rId12"/>
    <p:sldId id="273" r:id="rId13"/>
    <p:sldId id="274" r:id="rId14"/>
    <p:sldId id="275" r:id="rId15"/>
    <p:sldId id="276" r:id="rId16"/>
    <p:sldId id="277" r:id="rId17"/>
    <p:sldId id="280" r:id="rId18"/>
    <p:sldId id="261" r:id="rId19"/>
    <p:sldId id="260" r:id="rId20"/>
    <p:sldId id="262" r:id="rId21"/>
    <p:sldId id="263" r:id="rId22"/>
    <p:sldId id="264" r:id="rId23"/>
    <p:sldId id="265" r:id="rId24"/>
    <p:sldId id="267" r:id="rId25"/>
    <p:sldId id="268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1B99CA-D195-43DB-A508-82CC638F3D58}">
          <p14:sldIdLst>
            <p14:sldId id="256"/>
            <p14:sldId id="257"/>
            <p14:sldId id="258"/>
            <p14:sldId id="259"/>
            <p14:sldId id="269"/>
            <p14:sldId id="270"/>
            <p14:sldId id="281"/>
            <p14:sldId id="271"/>
            <p14:sldId id="282"/>
            <p14:sldId id="272"/>
            <p14:sldId id="283"/>
            <p14:sldId id="273"/>
            <p14:sldId id="274"/>
            <p14:sldId id="275"/>
            <p14:sldId id="276"/>
            <p14:sldId id="277"/>
            <p14:sldId id="280"/>
            <p14:sldId id="261"/>
            <p14:sldId id="260"/>
            <p14:sldId id="262"/>
            <p14:sldId id="263"/>
            <p14:sldId id="264"/>
            <p14:sldId id="265"/>
            <p14:sldId id="267"/>
            <p14:sldId id="268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3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57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96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0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96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6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4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5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1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5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F49E2-2009-4348-9B70-343A02573FF5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62D244-DA99-4BFB-B8B5-EA54EFC88F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2BC-A614-4D88-94FE-4CD04FF84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Online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137281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What is Sexting?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effectLst/>
                <a:latin typeface="+mj-lt"/>
              </a:rPr>
              <a:t>When a child is sexually exploited online they might be persuaded or forced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send or post sexually explicit images of themselves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film or stream sexual activities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j-lt"/>
              </a:rPr>
              <a:t>have sexual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209806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Advice on Sexting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 fontScale="92500"/>
          </a:bodyPr>
          <a:lstStyle/>
          <a:p>
            <a:r>
              <a:rPr lang="en-GB" dirty="0"/>
              <a:t>Discuss sexting with your child – ensure they know that once information goes out there, it is very difficult to get back and the consequences can be very upsetting.</a:t>
            </a:r>
          </a:p>
          <a:p>
            <a:r>
              <a:rPr lang="en-GB" dirty="0"/>
              <a:t>Make sure they know they can talk to you if they have any concerns or worries. </a:t>
            </a:r>
          </a:p>
          <a:p>
            <a:r>
              <a:rPr lang="en-GB" dirty="0"/>
              <a:t>With younger children, discuss which parts of their body should be kept private.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seek advice from the school if you need further support.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report it to the police or CEOP if you </a:t>
            </a:r>
            <a:r>
              <a:rPr lang="en-GB"/>
              <a:t>have any </a:t>
            </a:r>
            <a:r>
              <a:rPr lang="en-GB" dirty="0"/>
              <a:t>suspicions about the involvement of an adult or think your child has been coerced. </a:t>
            </a:r>
          </a:p>
        </p:txBody>
      </p:sp>
    </p:spTree>
    <p:extLst>
      <p:ext uri="{BB962C8B-B14F-4D97-AF65-F5344CB8AC3E}">
        <p14:creationId xmlns:p14="http://schemas.microsoft.com/office/powerpoint/2010/main" val="26221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88973" y="917017"/>
            <a:ext cx="3869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An open and honest dialogue with your child is absolutely key.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281530" y="3511130"/>
            <a:ext cx="3869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Talk to your child about their internet use. Let them know they can talk to you.</a:t>
            </a:r>
          </a:p>
        </p:txBody>
      </p:sp>
    </p:spTree>
    <p:extLst>
      <p:ext uri="{BB962C8B-B14F-4D97-AF65-F5344CB8AC3E}">
        <p14:creationId xmlns:p14="http://schemas.microsoft.com/office/powerpoint/2010/main" val="35234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75721" y="1115575"/>
            <a:ext cx="3869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Establish boundaries and your expectations.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188765" y="3634241"/>
            <a:ext cx="4055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Filtering software and locking down the privacy settings can help block unwanted content.</a:t>
            </a:r>
          </a:p>
        </p:txBody>
      </p:sp>
    </p:spTree>
    <p:extLst>
      <p:ext uri="{BB962C8B-B14F-4D97-AF65-F5344CB8AC3E}">
        <p14:creationId xmlns:p14="http://schemas.microsoft.com/office/powerpoint/2010/main" val="104613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75721" y="1115575"/>
            <a:ext cx="3869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Familiarise yourself with safety and privacy settings on the devices your family uses.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188765" y="3634241"/>
            <a:ext cx="405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Learn how to block/mute other users on games and social media sites.</a:t>
            </a:r>
          </a:p>
        </p:txBody>
      </p:sp>
    </p:spTree>
    <p:extLst>
      <p:ext uri="{BB962C8B-B14F-4D97-AF65-F5344CB8AC3E}">
        <p14:creationId xmlns:p14="http://schemas.microsoft.com/office/powerpoint/2010/main" val="46320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690191" y="834887"/>
            <a:ext cx="4240696" cy="2226365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6096000" y="3429000"/>
            <a:ext cx="4240696" cy="2226365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D1E38-A5D7-4571-94F0-9E784FC5AD48}"/>
              </a:ext>
            </a:extLst>
          </p:cNvPr>
          <p:cNvSpPr txBox="1"/>
          <p:nvPr/>
        </p:nvSpPr>
        <p:spPr>
          <a:xfrm>
            <a:off x="2875721" y="1115575"/>
            <a:ext cx="3869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Get involved with your child’s life online. Learn about the apps, games and devices they use.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6188765" y="3634241"/>
            <a:ext cx="405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Play their favourite games with them, try out their favourite apps.</a:t>
            </a:r>
          </a:p>
        </p:txBody>
      </p:sp>
    </p:spTree>
    <p:extLst>
      <p:ext uri="{BB962C8B-B14F-4D97-AF65-F5344CB8AC3E}">
        <p14:creationId xmlns:p14="http://schemas.microsoft.com/office/powerpoint/2010/main" val="220882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16ECB2-8B43-4FE1-8F10-9B206E882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61291"/>
            <a:ext cx="4147931" cy="6735417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CC9617D-0B8E-4365-9D47-E621B35D62A6}"/>
              </a:ext>
            </a:extLst>
          </p:cNvPr>
          <p:cNvSpPr/>
          <p:nvPr/>
        </p:nvSpPr>
        <p:spPr>
          <a:xfrm>
            <a:off x="2358887" y="1298714"/>
            <a:ext cx="3034748" cy="1616764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F3FDE94-A5EA-4561-A5B8-21DD6E86017D}"/>
              </a:ext>
            </a:extLst>
          </p:cNvPr>
          <p:cNvSpPr/>
          <p:nvPr/>
        </p:nvSpPr>
        <p:spPr>
          <a:xfrm>
            <a:off x="2358887" y="3384276"/>
            <a:ext cx="3034748" cy="1850333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4443-17EA-461E-8C54-9E9EC2F51FF6}"/>
              </a:ext>
            </a:extLst>
          </p:cNvPr>
          <p:cNvSpPr txBox="1"/>
          <p:nvPr/>
        </p:nvSpPr>
        <p:spPr>
          <a:xfrm>
            <a:off x="2451652" y="1361781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Encourage your child to always ‘Think before you post’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B431C-4A95-4076-A2DB-56EB2C1F3CB2}"/>
              </a:ext>
            </a:extLst>
          </p:cNvPr>
          <p:cNvSpPr txBox="1"/>
          <p:nvPr/>
        </p:nvSpPr>
        <p:spPr>
          <a:xfrm>
            <a:off x="2458278" y="3524612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Lead by example and discuss the content you post on social media.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05D23-32BD-4F2B-8CDF-E74C3862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478" y="61291"/>
            <a:ext cx="4147931" cy="673541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5E69B75-07AD-4628-B7B0-FB36ABF3AD7C}"/>
              </a:ext>
            </a:extLst>
          </p:cNvPr>
          <p:cNvSpPr/>
          <p:nvPr/>
        </p:nvSpPr>
        <p:spPr>
          <a:xfrm>
            <a:off x="7321826" y="1298714"/>
            <a:ext cx="3034748" cy="1616764"/>
          </a:xfrm>
          <a:prstGeom prst="wedgeRectCallout">
            <a:avLst>
              <a:gd name="adj1" fmla="val -1770"/>
              <a:gd name="adj2" fmla="val 7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6001CE9-4A3C-4AA8-9A4C-4FE59B5B8EEC}"/>
              </a:ext>
            </a:extLst>
          </p:cNvPr>
          <p:cNvSpPr/>
          <p:nvPr/>
        </p:nvSpPr>
        <p:spPr>
          <a:xfrm>
            <a:off x="7321826" y="3384276"/>
            <a:ext cx="3034748" cy="1850333"/>
          </a:xfrm>
          <a:prstGeom prst="wedgeRectCallout">
            <a:avLst>
              <a:gd name="adj1" fmla="val 730"/>
              <a:gd name="adj2" fmla="val 6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C13BA5-C6CB-470A-80FA-8246CA2DC610}"/>
              </a:ext>
            </a:extLst>
          </p:cNvPr>
          <p:cNvSpPr txBox="1"/>
          <p:nvPr/>
        </p:nvSpPr>
        <p:spPr>
          <a:xfrm>
            <a:off x="7414591" y="1361781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Give your child strategies to cope with content they don’t want to see.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A98EC-EE0B-4C33-A701-618BF0E86475}"/>
              </a:ext>
            </a:extLst>
          </p:cNvPr>
          <p:cNvSpPr txBox="1"/>
          <p:nvPr/>
        </p:nvSpPr>
        <p:spPr>
          <a:xfrm>
            <a:off x="7421217" y="3524612"/>
            <a:ext cx="283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For example, speaking to you or turning off the device. </a:t>
            </a:r>
          </a:p>
        </p:txBody>
      </p:sp>
    </p:spTree>
    <p:extLst>
      <p:ext uri="{BB962C8B-B14F-4D97-AF65-F5344CB8AC3E}">
        <p14:creationId xmlns:p14="http://schemas.microsoft.com/office/powerpoint/2010/main" val="375675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1D80-B744-495C-A858-C24532D8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en-GB" sz="4400" b="1" dirty="0"/>
              <a:t>Reporting to CEOP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738F4-9168-4F43-99E0-FB36CA26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72" y="1262974"/>
            <a:ext cx="9353990" cy="55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F52C08-8FCD-4D4F-96B5-F1ED8C65A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"/>
            <a:ext cx="4321766" cy="6857999"/>
          </a:xfrm>
          <a:custGeom>
            <a:avLst/>
            <a:gdLst>
              <a:gd name="connsiteX0" fmla="*/ 0 w 4321766"/>
              <a:gd name="connsiteY0" fmla="*/ 0 h 6857999"/>
              <a:gd name="connsiteX1" fmla="*/ 4039834 w 4321766"/>
              <a:gd name="connsiteY1" fmla="*/ 0 h 6857999"/>
              <a:gd name="connsiteX2" fmla="*/ 3176234 w 4321766"/>
              <a:gd name="connsiteY2" fmla="*/ 5223932 h 6857999"/>
              <a:gd name="connsiteX3" fmla="*/ 4321766 w 4321766"/>
              <a:gd name="connsiteY3" fmla="*/ 6857999 h 6857999"/>
              <a:gd name="connsiteX4" fmla="*/ 0 w 4321766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1766" h="6857999">
                <a:moveTo>
                  <a:pt x="0" y="0"/>
                </a:moveTo>
                <a:lnTo>
                  <a:pt x="4039834" y="0"/>
                </a:lnTo>
                <a:lnTo>
                  <a:pt x="3176234" y="5223932"/>
                </a:lnTo>
                <a:lnTo>
                  <a:pt x="4321766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EDDEC2-E9F0-4375-9DB9-02F17126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405" y="1396180"/>
            <a:ext cx="6698127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800"/>
              <a:t>Online Safety @ Ghyllgrove</a:t>
            </a:r>
          </a:p>
        </p:txBody>
      </p:sp>
    </p:spTree>
    <p:extLst>
      <p:ext uri="{BB962C8B-B14F-4D97-AF65-F5344CB8AC3E}">
        <p14:creationId xmlns:p14="http://schemas.microsoft.com/office/powerpoint/2010/main" val="351242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467E1-44FA-4D86-BAB8-2204F239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632952"/>
            <a:ext cx="8284549" cy="330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4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2400-ED08-4581-86F1-7A4471DA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u="sng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B9617-98F2-46F8-BEC2-0E59AF75FA81}"/>
              </a:ext>
            </a:extLst>
          </p:cNvPr>
          <p:cNvSpPr txBox="1"/>
          <p:nvPr/>
        </p:nvSpPr>
        <p:spPr>
          <a:xfrm>
            <a:off x="1842868" y="2630658"/>
            <a:ext cx="9660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Children’s use of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The issues that children face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Computing @ Ghyllgrove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Useful links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005832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9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99C1-2E70-4A19-80CB-9AE38718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32942"/>
            <a:ext cx="8284549" cy="29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0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3F39E-2142-44A7-B6D8-384F267F8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24548"/>
            <a:ext cx="8284549" cy="29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5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1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F0527-75B0-4C81-A3DD-203B5565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647291"/>
            <a:ext cx="8284549" cy="32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0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6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8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19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22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1334F-1312-4B2F-A042-180D780D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24548"/>
            <a:ext cx="8284549" cy="29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0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3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B38E3-A944-4CB6-A0D5-F4CF017AF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821729"/>
            <a:ext cx="8284549" cy="29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0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2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3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8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1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2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64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CAC8-5AE6-47F3-A123-8158DC08E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2" y="1655503"/>
            <a:ext cx="8284549" cy="32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7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7BC-7CBA-4660-A337-19305BF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78" y="356603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Useful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2F754-5BAD-41CE-8FF8-7E4B908C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611" y="1813633"/>
            <a:ext cx="5262049" cy="46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0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27BC-7CBA-4660-A337-19305BF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78" y="356603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Useful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5EAAE-8682-4382-A207-05FF6BA7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15" y="2109202"/>
            <a:ext cx="6551612" cy="540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45ABF-6022-4378-A7B3-50F85D7E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815" y="3021548"/>
            <a:ext cx="6371712" cy="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055887A-3731-4687-98AB-5497CC8D5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3" r="13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557" y="3336063"/>
            <a:ext cx="7055369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89962-7D6A-4D3B-A0BA-A8E9E918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84" y="3531612"/>
            <a:ext cx="6672838" cy="1414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dirty="0"/>
              <a:t>How children spend their time online</a:t>
            </a:r>
          </a:p>
        </p:txBody>
      </p:sp>
    </p:spTree>
    <p:extLst>
      <p:ext uri="{BB962C8B-B14F-4D97-AF65-F5344CB8AC3E}">
        <p14:creationId xmlns:p14="http://schemas.microsoft.com/office/powerpoint/2010/main" val="3502195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84E03DA-B800-46E1-AF36-59DF74A4B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7A9900B-CB87-464C-884A-B15D70B64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86E77-8E25-4961-B235-1A73B2CD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2" y="821265"/>
            <a:ext cx="7142422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The online world can be exciting and inspiring.</a:t>
            </a:r>
            <a:br>
              <a:rPr lang="en-US" dirty="0"/>
            </a:br>
            <a:r>
              <a:rPr lang="en-US" dirty="0"/>
              <a:t>But it can have potential risks and it is important to manage and prevent these.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95369B-D528-438E-80C9-A09304767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1624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BFEA9C-F39C-4DCD-A04E-B59B63AC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21" y="368514"/>
            <a:ext cx="2280009" cy="1282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56937-0BCA-47BB-B8F0-9C3D4275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050" y="152400"/>
            <a:ext cx="3380414" cy="190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54192-4BB7-4F42-B5A0-AB1267AF9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924" y="5058232"/>
            <a:ext cx="2952750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72B4C7-80AF-456F-BF31-5A4C35EF8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06" y="4994135"/>
            <a:ext cx="3883369" cy="1680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5AA2E6-680A-4A5E-90BE-D933D41F6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66" y="189741"/>
            <a:ext cx="2893275" cy="162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26CD04-64D2-4D5D-94CF-16E606E134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113" y="5050475"/>
            <a:ext cx="1617785" cy="1617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685487-FB3B-424A-8B5E-652894098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8094" y="5258290"/>
            <a:ext cx="1282505" cy="12825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799AD6-BA36-4B2C-9B03-8411CA0674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9988" y="361819"/>
            <a:ext cx="1868596" cy="1282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70D57F-BDC2-4943-BC87-B490D37FA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7422" y="1835053"/>
            <a:ext cx="3152834" cy="11612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3C6979-DF03-44ED-8DEC-7C6F5C732C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4099" y="3146490"/>
            <a:ext cx="3355427" cy="176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4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656-CA88-49E0-892F-8709BB02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The Issues children face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56B8-7E9A-457B-A522-BD9394AF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Grooming</a:t>
            </a:r>
          </a:p>
          <a:p>
            <a:r>
              <a:rPr lang="en-GB" sz="4400" dirty="0"/>
              <a:t>Sexting</a:t>
            </a:r>
          </a:p>
          <a:p>
            <a:r>
              <a:rPr lang="en-GB" sz="4400" dirty="0"/>
              <a:t>Cyberbullying</a:t>
            </a:r>
          </a:p>
        </p:txBody>
      </p:sp>
    </p:spTree>
    <p:extLst>
      <p:ext uri="{BB962C8B-B14F-4D97-AF65-F5344CB8AC3E}">
        <p14:creationId xmlns:p14="http://schemas.microsoft.com/office/powerpoint/2010/main" val="331145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What is Grooming?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effectLst/>
                <a:latin typeface="+mj-lt"/>
              </a:rPr>
              <a:t>Grooming is when someone builds a relationship, trust and emotional connection with a child or young person so they can manipulate, exploit and abuse them.</a:t>
            </a:r>
            <a:endParaRPr lang="en-GB" dirty="0">
              <a:latin typeface="+mj-lt"/>
            </a:endParaRPr>
          </a:p>
          <a:p>
            <a:r>
              <a:rPr lang="en-GB" b="0" i="0" dirty="0">
                <a:effectLst/>
                <a:latin typeface="+mj-lt"/>
              </a:rPr>
              <a:t>Anybody can be a groomer, no matter their age, gender or race. Grooming can take place over a short or long period of time – from weeks to years. Groomers may also build a relationship with the young person's family or friends to make them seem trustworthy or authoritative.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45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Advice on Grooming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online friendships with your child – remind them that someone they have never met face-to-face is still a stranger. Discuss what kinds of information should be shared online. </a:t>
            </a:r>
          </a:p>
          <a:p>
            <a:r>
              <a:rPr lang="en-GB" dirty="0"/>
              <a:t>Ensure they know they come to you if they have any concerns or worries. </a:t>
            </a:r>
          </a:p>
          <a:p>
            <a:endParaRPr lang="en-GB" dirty="0"/>
          </a:p>
          <a:p>
            <a:r>
              <a:rPr lang="en-GB" dirty="0"/>
              <a:t>If you have any suspicions whatsoever about someone who is in contact with your child online,  report it to CEOP. </a:t>
            </a:r>
          </a:p>
        </p:txBody>
      </p:sp>
    </p:spTree>
    <p:extLst>
      <p:ext uri="{BB962C8B-B14F-4D97-AF65-F5344CB8AC3E}">
        <p14:creationId xmlns:p14="http://schemas.microsoft.com/office/powerpoint/2010/main" val="75837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What is Cyberbullying?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/>
          </a:bodyPr>
          <a:lstStyle/>
          <a:p>
            <a:r>
              <a:rPr lang="en-GB" b="0" i="0" dirty="0">
                <a:effectLst/>
                <a:latin typeface="+mj-lt"/>
              </a:rPr>
              <a:t>Cyberbullying is bullying that takes place online. Unlike bullying offline, online bullying can follow the child wherever they go, via social networks, gaming and mobile phone.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142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46F7-69FD-4A60-800B-1F86F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07504"/>
            <a:ext cx="10018713" cy="1752599"/>
          </a:xfrm>
        </p:spPr>
        <p:txBody>
          <a:bodyPr>
            <a:normAutofit/>
          </a:bodyPr>
          <a:lstStyle/>
          <a:p>
            <a:r>
              <a:rPr lang="en-GB" sz="4800" b="1" dirty="0"/>
              <a:t>Advice on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3BC5-371F-4BFF-9C52-80F25CF5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08313"/>
            <a:ext cx="10018713" cy="388288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Discuss cyberbullying with your child – teach the importance of online respect and make sure they know they can talk to you if they have any worries or concerns.</a:t>
            </a:r>
          </a:p>
          <a:p>
            <a:r>
              <a:rPr lang="en-GB" dirty="0"/>
              <a:t>If they are a victim: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save the evidence.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report to the school/police.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DO</a:t>
            </a:r>
            <a:r>
              <a:rPr lang="en-GB" dirty="0"/>
              <a:t> use online tools to block/report the perpetrator.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DON’T</a:t>
            </a:r>
            <a:r>
              <a:rPr lang="en-GB" dirty="0"/>
              <a:t> deny your child access to a device or service. They may feel punished when they are the victim.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DON’T</a:t>
            </a:r>
            <a:r>
              <a:rPr lang="en-GB" dirty="0"/>
              <a:t> retaliate.</a:t>
            </a:r>
          </a:p>
        </p:txBody>
      </p:sp>
    </p:spTree>
    <p:extLst>
      <p:ext uri="{BB962C8B-B14F-4D97-AF65-F5344CB8AC3E}">
        <p14:creationId xmlns:p14="http://schemas.microsoft.com/office/powerpoint/2010/main" val="716353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112</TotalTime>
  <Words>654</Words>
  <Application>Microsoft Macintosh PowerPoint</Application>
  <PresentationFormat>Widescreen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Corbel</vt:lpstr>
      <vt:lpstr>Parallax</vt:lpstr>
      <vt:lpstr>Online Safety Workshop</vt:lpstr>
      <vt:lpstr>Agenda</vt:lpstr>
      <vt:lpstr>How children spend their time online</vt:lpstr>
      <vt:lpstr>The online world can be exciting and inspiring. But it can have potential risks and it is important to manage and prevent these.</vt:lpstr>
      <vt:lpstr>The Issues children face online</vt:lpstr>
      <vt:lpstr>What is Grooming?</vt:lpstr>
      <vt:lpstr>Advice on Grooming</vt:lpstr>
      <vt:lpstr>What is Cyberbullying?</vt:lpstr>
      <vt:lpstr>Advice on Cyberbullying</vt:lpstr>
      <vt:lpstr>What is Sexting?</vt:lpstr>
      <vt:lpstr>Advice on Sexting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Reporting to CEOP</vt:lpstr>
      <vt:lpstr>Online Safety @ Ghyllgrove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Resources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Workshop</dc:title>
  <dc:creator>Charlotte Zell</dc:creator>
  <cp:lastModifiedBy>Microsoft Office User</cp:lastModifiedBy>
  <cp:revision>8</cp:revision>
  <dcterms:created xsi:type="dcterms:W3CDTF">2021-09-13T08:20:26Z</dcterms:created>
  <dcterms:modified xsi:type="dcterms:W3CDTF">2021-11-04T17:41:41Z</dcterms:modified>
</cp:coreProperties>
</file>