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4" r:id="rId5"/>
    <p:sldId id="272" r:id="rId6"/>
    <p:sldId id="259" r:id="rId7"/>
    <p:sldId id="273" r:id="rId8"/>
    <p:sldId id="260" r:id="rId9"/>
    <p:sldId id="266" r:id="rId10"/>
    <p:sldId id="269" r:id="rId11"/>
    <p:sldId id="261" r:id="rId12"/>
    <p:sldId id="275" r:id="rId13"/>
    <p:sldId id="262"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B93F1F-FD8E-FEFB-82EC-4721ECCF644D}" v="1083" dt="2021-09-08T15:51:34.2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97" d="100"/>
          <a:sy n="97" d="100"/>
        </p:scale>
        <p:origin x="4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6683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87986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84641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7114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24980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36015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134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7631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1220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6609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95318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967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0A13D-7230-48EF-B10D-6C18C462A6A8}" type="datetimeFigureOut">
              <a:rPr lang="en-GB" smtClean="0"/>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6861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0A13D-7230-48EF-B10D-6C18C462A6A8}" type="datetimeFigureOut">
              <a:rPr lang="en-GB" smtClean="0"/>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59504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0A13D-7230-48EF-B10D-6C18C462A6A8}" type="datetimeFigureOut">
              <a:rPr lang="en-GB" smtClean="0"/>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77116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2908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10034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F0A13D-7230-48EF-B10D-6C18C462A6A8}" type="datetimeFigureOut">
              <a:rPr lang="en-GB" smtClean="0"/>
              <a:t>11/09/2023</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DED6AF-FB88-4FCE-96B3-10C45429E12C}" type="slidenum">
              <a:rPr lang="en-GB" smtClean="0"/>
              <a:t>‹#›</a:t>
            </a:fld>
            <a:endParaRPr lang="en-GB"/>
          </a:p>
        </p:txBody>
      </p:sp>
    </p:spTree>
    <p:extLst>
      <p:ext uri="{BB962C8B-B14F-4D97-AF65-F5344CB8AC3E}">
        <p14:creationId xmlns:p14="http://schemas.microsoft.com/office/powerpoint/2010/main" val="13539514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257" y="3727678"/>
            <a:ext cx="9289142" cy="2387600"/>
          </a:xfrm>
        </p:spPr>
        <p:txBody>
          <a:bodyPr>
            <a:normAutofit fontScale="90000"/>
          </a:bodyPr>
          <a:lstStyle/>
          <a:p>
            <a:pPr algn="ctr"/>
            <a:r>
              <a:rPr lang="en-GB" dirty="0"/>
              <a:t>Welcome to Year 4 </a:t>
            </a:r>
            <a:br>
              <a:rPr lang="en-GB" dirty="0"/>
            </a:br>
            <a:br>
              <a:rPr lang="en-GB" dirty="0"/>
            </a:br>
            <a:br>
              <a:rPr lang="en-GB" dirty="0"/>
            </a:br>
            <a:br>
              <a:rPr lang="en-GB" dirty="0"/>
            </a:br>
            <a:br>
              <a:rPr lang="en-GB" dirty="0"/>
            </a:br>
            <a:br>
              <a:rPr lang="en-GB" dirty="0"/>
            </a:br>
            <a:r>
              <a:rPr lang="en-GB" dirty="0"/>
              <a:t>Parent workshop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3891" y="1829887"/>
            <a:ext cx="3579874" cy="2695272"/>
          </a:xfrm>
          <a:prstGeom prst="rect">
            <a:avLst/>
          </a:prstGeom>
        </p:spPr>
      </p:pic>
    </p:spTree>
    <p:extLst>
      <p:ext uri="{BB962C8B-B14F-4D97-AF65-F5344CB8AC3E}">
        <p14:creationId xmlns:p14="http://schemas.microsoft.com/office/powerpoint/2010/main" val="1231121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pPr algn="l"/>
            <a:r>
              <a:rPr lang="en-GB" b="1" dirty="0"/>
              <a:t>Foundation Curriculum</a:t>
            </a:r>
            <a:br>
              <a:rPr lang="en-GB" dirty="0"/>
            </a:br>
            <a:endParaRPr lang="en-GB" dirty="0"/>
          </a:p>
        </p:txBody>
      </p:sp>
      <p:sp>
        <p:nvSpPr>
          <p:cNvPr id="3" name="TextBox 2"/>
          <p:cNvSpPr txBox="1"/>
          <p:nvPr/>
        </p:nvSpPr>
        <p:spPr>
          <a:xfrm>
            <a:off x="1522761" y="927842"/>
            <a:ext cx="10539087" cy="2400657"/>
          </a:xfrm>
          <a:prstGeom prst="rect">
            <a:avLst/>
          </a:prstGeom>
          <a:noFill/>
        </p:spPr>
        <p:txBody>
          <a:bodyPr wrap="square" rtlCol="0">
            <a:spAutoFit/>
          </a:bodyPr>
          <a:lstStyle/>
          <a:p>
            <a:pPr marL="285750" indent="-285750">
              <a:buFont typeface="Arial" panose="020B0604020202020204" pitchFamily="34" charset="0"/>
              <a:buChar char="•"/>
            </a:pPr>
            <a:r>
              <a:rPr lang="en-GB" sz="2000" dirty="0"/>
              <a:t>PE will be taught weekly and children will learn progressive skills through games, dance and gymnastics sessions. </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sz="2000" dirty="0"/>
              <a:t>They will need the correct PE kit:</a:t>
            </a:r>
          </a:p>
          <a:p>
            <a:pPr marL="285750" indent="-285750">
              <a:buFont typeface="Arial" panose="020B0604020202020204" pitchFamily="34" charset="0"/>
              <a:buChar char="•"/>
            </a:pPr>
            <a:r>
              <a:rPr lang="en-GB" sz="2000" dirty="0"/>
              <a:t>Red shorts</a:t>
            </a:r>
          </a:p>
          <a:p>
            <a:pPr marL="285750" indent="-285750">
              <a:buFont typeface="Arial" panose="020B0604020202020204" pitchFamily="34" charset="0"/>
              <a:buChar char="•"/>
            </a:pPr>
            <a:r>
              <a:rPr lang="en-GB" sz="2000" dirty="0"/>
              <a:t>White t-shirt</a:t>
            </a:r>
          </a:p>
          <a:p>
            <a:pPr marL="285750" indent="-285750">
              <a:buFont typeface="Arial" panose="020B0604020202020204" pitchFamily="34" charset="0"/>
              <a:buChar char="•"/>
            </a:pPr>
            <a:r>
              <a:rPr lang="en-GB" sz="2000" dirty="0"/>
              <a:t>Trainers</a:t>
            </a:r>
          </a:p>
          <a:p>
            <a:pPr marL="285750" indent="-285750">
              <a:buFont typeface="Arial" panose="020B0604020202020204" pitchFamily="34" charset="0"/>
              <a:buChar char="•"/>
            </a:pPr>
            <a:r>
              <a:rPr lang="en-GB" sz="2000" dirty="0"/>
              <a:t>Plain back joggers and jumper (tracksuit) for outdoor PE in colder weather</a:t>
            </a:r>
          </a:p>
        </p:txBody>
      </p:sp>
      <p:sp>
        <p:nvSpPr>
          <p:cNvPr id="7" name="TextBox 6"/>
          <p:cNvSpPr txBox="1"/>
          <p:nvPr/>
        </p:nvSpPr>
        <p:spPr>
          <a:xfrm>
            <a:off x="1522761" y="3460574"/>
            <a:ext cx="10972799" cy="1323439"/>
          </a:xfrm>
          <a:prstGeom prst="rect">
            <a:avLst/>
          </a:prstGeom>
          <a:noFill/>
        </p:spPr>
        <p:txBody>
          <a:bodyPr wrap="square" rtlCol="0">
            <a:spAutoFit/>
          </a:bodyPr>
          <a:lstStyle/>
          <a:p>
            <a:r>
              <a:rPr lang="en-GB" sz="2000" b="1" u="sng" dirty="0"/>
              <a:t>Our PE days are:</a:t>
            </a:r>
          </a:p>
          <a:p>
            <a:r>
              <a:rPr lang="en-GB" sz="2000" b="1" dirty="0"/>
              <a:t>Class 13: Monday</a:t>
            </a:r>
          </a:p>
          <a:p>
            <a:r>
              <a:rPr lang="en-GB" sz="2000" b="1" dirty="0"/>
              <a:t>Class 14: Monday</a:t>
            </a:r>
          </a:p>
          <a:p>
            <a:r>
              <a:rPr lang="en-GB" sz="2000" b="1" dirty="0"/>
              <a:t>Class 15: Friday</a:t>
            </a:r>
          </a:p>
        </p:txBody>
      </p:sp>
    </p:spTree>
    <p:extLst>
      <p:ext uri="{BB962C8B-B14F-4D97-AF65-F5344CB8AC3E}">
        <p14:creationId xmlns:p14="http://schemas.microsoft.com/office/powerpoint/2010/main" val="1997984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dirty="0"/>
              <a:t>RSE in Year 4 </a:t>
            </a:r>
          </a:p>
        </p:txBody>
      </p:sp>
      <p:sp>
        <p:nvSpPr>
          <p:cNvPr id="3" name="TextBox 2"/>
          <p:cNvSpPr txBox="1"/>
          <p:nvPr/>
        </p:nvSpPr>
        <p:spPr>
          <a:xfrm>
            <a:off x="1461655" y="1240745"/>
            <a:ext cx="10730345" cy="4185761"/>
          </a:xfrm>
          <a:prstGeom prst="rect">
            <a:avLst/>
          </a:prstGeom>
          <a:noFill/>
        </p:spPr>
        <p:txBody>
          <a:bodyPr wrap="square" lIns="91440" tIns="45720" rIns="91440" bIns="45720" rtlCol="0" anchor="t">
            <a:spAutoFit/>
          </a:bodyPr>
          <a:lstStyle/>
          <a:p>
            <a:r>
              <a:rPr lang="en-GB" sz="2000" dirty="0"/>
              <a:t>It is now statutory that all children learn about relationships and sex education.</a:t>
            </a:r>
          </a:p>
          <a:p>
            <a:endParaRPr lang="en-GB" sz="2000" dirty="0"/>
          </a:p>
          <a:p>
            <a:r>
              <a:rPr lang="en-GB" sz="2000" dirty="0"/>
              <a:t>As a school we follow </a:t>
            </a:r>
            <a:r>
              <a:rPr lang="en-GB" sz="2000" dirty="0" err="1"/>
              <a:t>Dfe</a:t>
            </a:r>
            <a:r>
              <a:rPr lang="en-GB" sz="2000" dirty="0"/>
              <a:t> guidance on what should be taught and have planned a curriculum that best fits the needs of the children at each stage of their development.</a:t>
            </a:r>
          </a:p>
          <a:p>
            <a:endParaRPr lang="en-GB" sz="2000" dirty="0"/>
          </a:p>
          <a:p>
            <a:r>
              <a:rPr lang="en-GB" sz="2000" b="1" dirty="0"/>
              <a:t>In year 4 children will learn: </a:t>
            </a:r>
          </a:p>
          <a:p>
            <a:endParaRPr lang="en-GB" sz="2000" b="1" dirty="0"/>
          </a:p>
          <a:p>
            <a:pPr marL="285750" indent="-285750">
              <a:buFont typeface="Arial" panose="020B0604020202020204" pitchFamily="34" charset="0"/>
              <a:buChar char="•"/>
            </a:pPr>
            <a:r>
              <a:rPr lang="en-GB" dirty="0"/>
              <a:t>Health and well being – how to stay physically and mentally healthy</a:t>
            </a:r>
          </a:p>
          <a:p>
            <a:pPr marL="285750" indent="-285750">
              <a:buFont typeface="Arial" panose="020B0604020202020204" pitchFamily="34" charset="0"/>
              <a:buChar char="•"/>
            </a:pPr>
            <a:r>
              <a:rPr lang="en-GB" dirty="0"/>
              <a:t>Relationships – how to build trusting friendships and understand other opinions and feelings. </a:t>
            </a:r>
          </a:p>
          <a:p>
            <a:pPr marL="285750" indent="-285750">
              <a:buFont typeface="Arial" panose="020B0604020202020204" pitchFamily="34" charset="0"/>
              <a:buChar char="•"/>
            </a:pPr>
            <a:r>
              <a:rPr lang="en-GB" dirty="0"/>
              <a:t>Being Safe – both online and in day to day living </a:t>
            </a:r>
          </a:p>
          <a:p>
            <a:pPr marL="285750" indent="-285750">
              <a:buFont typeface="Arial" panose="020B0604020202020204" pitchFamily="34" charset="0"/>
              <a:buChar char="•"/>
            </a:pPr>
            <a:r>
              <a:rPr lang="en-GB" dirty="0"/>
              <a:t>Living in the wider world</a:t>
            </a:r>
          </a:p>
          <a:p>
            <a:pPr marL="285750" indent="-285750">
              <a:buFont typeface="Arial" panose="020B0604020202020204" pitchFamily="34" charset="0"/>
              <a:buChar char="•"/>
            </a:pPr>
            <a:r>
              <a:rPr lang="en-GB" dirty="0"/>
              <a:t>Aspirations - to know how to set goals and achievable targets. </a:t>
            </a:r>
          </a:p>
          <a:p>
            <a:endParaRPr lang="en-GB" dirty="0"/>
          </a:p>
          <a:p>
            <a:endParaRPr lang="en-GB" dirty="0"/>
          </a:p>
        </p:txBody>
      </p:sp>
    </p:spTree>
    <p:extLst>
      <p:ext uri="{BB962C8B-B14F-4D97-AF65-F5344CB8AC3E}">
        <p14:creationId xmlns:p14="http://schemas.microsoft.com/office/powerpoint/2010/main" val="1698981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Keeping up to date </a:t>
            </a:r>
          </a:p>
        </p:txBody>
      </p:sp>
      <p:pic>
        <p:nvPicPr>
          <p:cNvPr id="5" name="Picture 4" descr="Graphical user interface, application&#10;&#10;Description automatically generated">
            <a:extLst>
              <a:ext uri="{FF2B5EF4-FFF2-40B4-BE49-F238E27FC236}">
                <a16:creationId xmlns:a16="http://schemas.microsoft.com/office/drawing/2014/main" id="{BD29BD49-6563-BF17-2E39-0120766D5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30" y="1185862"/>
            <a:ext cx="4094702" cy="4957763"/>
          </a:xfrm>
          <a:prstGeom prst="rect">
            <a:avLst/>
          </a:prstGeom>
        </p:spPr>
      </p:pic>
      <p:pic>
        <p:nvPicPr>
          <p:cNvPr id="7" name="Picture 6" descr="A group of children raising their hands&#10;&#10;Description automatically generated with medium confidence">
            <a:extLst>
              <a:ext uri="{FF2B5EF4-FFF2-40B4-BE49-F238E27FC236}">
                <a16:creationId xmlns:a16="http://schemas.microsoft.com/office/drawing/2014/main" id="{26054242-FAE9-6ECA-5DE1-B085E55117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3546" y="1185862"/>
            <a:ext cx="3344400" cy="4957763"/>
          </a:xfrm>
          <a:prstGeom prst="rect">
            <a:avLst/>
          </a:prstGeom>
        </p:spPr>
      </p:pic>
      <p:pic>
        <p:nvPicPr>
          <p:cNvPr id="1028" name="Picture 4" descr="Email Written On A Post-it Note - Email Clip Art PNG Image | Transparent  PNG Free Download on SeekPNG">
            <a:extLst>
              <a:ext uri="{FF2B5EF4-FFF2-40B4-BE49-F238E27FC236}">
                <a16:creationId xmlns:a16="http://schemas.microsoft.com/office/drawing/2014/main" id="{90713CCC-7850-369B-E309-345F5A077A1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2526" y="2695575"/>
            <a:ext cx="2940424"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325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Behaviour   school rules rewards &amp; sanctions</a:t>
            </a:r>
            <a:br>
              <a:rPr lang="en-GB" dirty="0"/>
            </a:br>
            <a:r>
              <a:rPr lang="en-GB" dirty="0"/>
              <a:t>7 daily habits </a:t>
            </a:r>
          </a:p>
        </p:txBody>
      </p:sp>
      <p:sp>
        <p:nvSpPr>
          <p:cNvPr id="3" name="TextBox 2"/>
          <p:cNvSpPr txBox="1"/>
          <p:nvPr/>
        </p:nvSpPr>
        <p:spPr>
          <a:xfrm>
            <a:off x="1484311" y="2271259"/>
            <a:ext cx="10342418" cy="4801314"/>
          </a:xfrm>
          <a:prstGeom prst="rect">
            <a:avLst/>
          </a:prstGeom>
          <a:noFill/>
        </p:spPr>
        <p:txBody>
          <a:bodyPr wrap="square" rtlCol="0">
            <a:spAutoFit/>
          </a:bodyPr>
          <a:lstStyle/>
          <a:p>
            <a:r>
              <a:rPr lang="en-GB" dirty="0"/>
              <a:t>The school behaviour system is consistent throughout the primary school and you can still expect to see </a:t>
            </a:r>
            <a:r>
              <a:rPr lang="en-GB" b="1" dirty="0">
                <a:solidFill>
                  <a:schemeClr val="accent6">
                    <a:lumMod val="50000"/>
                  </a:schemeClr>
                </a:solidFill>
              </a:rPr>
              <a:t>Green Certificates </a:t>
            </a:r>
            <a:r>
              <a:rPr lang="en-GB" dirty="0"/>
              <a:t>at the end of the week. </a:t>
            </a:r>
          </a:p>
          <a:p>
            <a:endParaRPr lang="en-GB" dirty="0"/>
          </a:p>
          <a:p>
            <a:r>
              <a:rPr lang="en-GB" dirty="0"/>
              <a:t>In school children will learn the school rules and learn how to make good, kind and respectful choices. There are many rewards for following school rules and making good choices such as positive praise, stickers, golden time, team tokens, certificates and bronze, silver and gold awards. This year children have the chance to win the </a:t>
            </a:r>
            <a:r>
              <a:rPr lang="en-GB" dirty="0" err="1"/>
              <a:t>Headteachers</a:t>
            </a:r>
            <a:r>
              <a:rPr lang="en-GB" dirty="0"/>
              <a:t> Special Award for outstanding behaviours in school. </a:t>
            </a:r>
          </a:p>
          <a:p>
            <a:endParaRPr lang="en-GB" dirty="0"/>
          </a:p>
          <a:p>
            <a:r>
              <a:rPr lang="en-GB" dirty="0"/>
              <a:t>There are sanctions when the school rules are not followed and children know what these are. When children lose all three chances in class or break a school rule they can receive a verbal warning and for more serious behaviours a written warning. Please look out and praise your child when they receive a green certificate and a yellow certificate. If they do not bring a certificate home it could be worth checking with the teacher why not if they have not already spoken to you.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876451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343" y="858611"/>
            <a:ext cx="10515600" cy="5038148"/>
          </a:xfrm>
        </p:spPr>
        <p:txBody>
          <a:bodyPr>
            <a:normAutofit/>
          </a:bodyPr>
          <a:lstStyle/>
          <a:p>
            <a:pPr algn="ctr"/>
            <a:r>
              <a:rPr lang="en-GB" dirty="0"/>
              <a:t>If you have any concerns or worries please email or call into the school and we will arrange a time to chat with you. </a:t>
            </a:r>
            <a:br>
              <a:rPr lang="en-GB" dirty="0"/>
            </a:br>
            <a:br>
              <a:rPr lang="en-GB" dirty="0"/>
            </a:br>
            <a:endParaRPr lang="en-GB" dirty="0"/>
          </a:p>
        </p:txBody>
      </p:sp>
    </p:spTree>
    <p:extLst>
      <p:ext uri="{BB962C8B-B14F-4D97-AF65-F5344CB8AC3E}">
        <p14:creationId xmlns:p14="http://schemas.microsoft.com/office/powerpoint/2010/main" val="154027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a:t>
            </a:r>
          </a:p>
        </p:txBody>
      </p:sp>
      <p:sp>
        <p:nvSpPr>
          <p:cNvPr id="3" name="TextBox 2"/>
          <p:cNvSpPr txBox="1"/>
          <p:nvPr/>
        </p:nvSpPr>
        <p:spPr>
          <a:xfrm>
            <a:off x="1640773" y="2438399"/>
            <a:ext cx="10188369" cy="2831544"/>
          </a:xfrm>
          <a:prstGeom prst="rect">
            <a:avLst/>
          </a:prstGeom>
          <a:noFill/>
        </p:spPr>
        <p:txBody>
          <a:bodyPr wrap="square" rtlCol="0">
            <a:spAutoFit/>
          </a:bodyPr>
          <a:lstStyle/>
          <a:p>
            <a:pPr marL="285750" indent="-285750">
              <a:buFont typeface="Arial" panose="020B0604020202020204" pitchFamily="34" charset="0"/>
              <a:buChar char="•"/>
            </a:pPr>
            <a:r>
              <a:rPr lang="en-GB" sz="3200" dirty="0"/>
              <a:t>Meet the Year 4 Teachers </a:t>
            </a:r>
          </a:p>
          <a:p>
            <a:pPr marL="285750" indent="-285750">
              <a:buFont typeface="Arial" panose="020B0604020202020204" pitchFamily="34" charset="0"/>
              <a:buChar char="•"/>
            </a:pPr>
            <a:r>
              <a:rPr lang="en-GB" sz="3200" dirty="0"/>
              <a:t>Know the curriculum your child will be taught this year</a:t>
            </a:r>
          </a:p>
          <a:p>
            <a:pPr marL="285750" indent="-285750">
              <a:buFont typeface="Arial" panose="020B0604020202020204" pitchFamily="34" charset="0"/>
              <a:buChar char="•"/>
            </a:pPr>
            <a:r>
              <a:rPr lang="en-GB" sz="3200" dirty="0"/>
              <a:t>School behaviour system </a:t>
            </a:r>
          </a:p>
          <a:p>
            <a:pPr marL="285750" indent="-285750">
              <a:buFont typeface="Arial" panose="020B0604020202020204" pitchFamily="34" charset="0"/>
              <a:buChar char="•"/>
            </a:pPr>
            <a:r>
              <a:rPr lang="en-GB" sz="3200" dirty="0"/>
              <a:t>RSE in Year 4</a:t>
            </a:r>
          </a:p>
          <a:p>
            <a:pPr marL="285750" indent="-285750">
              <a:buFont typeface="Arial" panose="020B0604020202020204" pitchFamily="34" charset="0"/>
              <a:buChar char="•"/>
            </a:pPr>
            <a:r>
              <a:rPr lang="en-GB" sz="3200" dirty="0"/>
              <a:t>How to support your child at home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4588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824946" cy="1752599"/>
          </a:xfrm>
        </p:spPr>
        <p:txBody>
          <a:bodyPr/>
          <a:lstStyle/>
          <a:p>
            <a:pPr algn="l"/>
            <a:r>
              <a:rPr lang="en-GB" b="1" u="sng" dirty="0"/>
              <a:t>Maths</a:t>
            </a:r>
          </a:p>
        </p:txBody>
      </p:sp>
      <p:sp>
        <p:nvSpPr>
          <p:cNvPr id="3" name="TextBox 2"/>
          <p:cNvSpPr txBox="1"/>
          <p:nvPr/>
        </p:nvSpPr>
        <p:spPr>
          <a:xfrm>
            <a:off x="1484311" y="2438399"/>
            <a:ext cx="10515600" cy="2862322"/>
          </a:xfrm>
          <a:prstGeom prst="rect">
            <a:avLst/>
          </a:prstGeom>
          <a:noFill/>
        </p:spPr>
        <p:txBody>
          <a:bodyPr wrap="square" lIns="91440" tIns="45720" rIns="91440" bIns="45720" rtlCol="0" anchor="t">
            <a:spAutoFit/>
          </a:bodyPr>
          <a:lstStyle/>
          <a:p>
            <a:r>
              <a:rPr lang="en-GB" dirty="0"/>
              <a:t>Summary of Maths expectations for the year group.</a:t>
            </a:r>
          </a:p>
          <a:p>
            <a:pPr marL="285750" indent="-285750">
              <a:buFont typeface="Arial"/>
              <a:buChar char="•"/>
            </a:pPr>
            <a:r>
              <a:rPr lang="en-GB" dirty="0"/>
              <a:t>Children are confident and know all the written methods for the 4 calculations.</a:t>
            </a:r>
          </a:p>
          <a:p>
            <a:pPr marL="285750" indent="-285750">
              <a:buFont typeface="Arial"/>
              <a:buChar char="•"/>
            </a:pPr>
            <a:r>
              <a:rPr lang="en-GB" dirty="0"/>
              <a:t>Children are expected to understand common fractions and solve simple calculations involving fractions.</a:t>
            </a:r>
          </a:p>
          <a:p>
            <a:pPr marL="285750" indent="-285750">
              <a:buFont typeface="Arial"/>
              <a:buChar char="•"/>
            </a:pPr>
            <a:r>
              <a:rPr lang="en-GB" dirty="0"/>
              <a:t>They will begin to look at decimals and fractions equivalents. </a:t>
            </a:r>
          </a:p>
          <a:p>
            <a:pPr marL="285750" indent="-285750">
              <a:buFont typeface="Arial"/>
              <a:buChar char="•"/>
            </a:pPr>
            <a:r>
              <a:rPr lang="en-GB" dirty="0"/>
              <a:t>Children to apply arithmetic skills when solving reasoning problems. </a:t>
            </a:r>
          </a:p>
          <a:p>
            <a:endParaRPr lang="en-GB" dirty="0"/>
          </a:p>
          <a:p>
            <a:r>
              <a:rPr lang="en-GB" dirty="0"/>
              <a:t>Times tables expectation.</a:t>
            </a:r>
          </a:p>
          <a:p>
            <a:pPr marL="285750" indent="-285750">
              <a:buFont typeface="Arial"/>
              <a:buChar char="•"/>
            </a:pPr>
            <a:r>
              <a:rPr lang="en-GB" dirty="0"/>
              <a:t>In June the children will sit the MTC.</a:t>
            </a:r>
          </a:p>
          <a:p>
            <a:pPr marL="285750" indent="-285750">
              <a:buFont typeface="Arial"/>
              <a:buChar char="•"/>
            </a:pPr>
            <a:r>
              <a:rPr lang="en-GB" dirty="0"/>
              <a:t>By the end of Year 4 all children are expected to know all their times tables up to X12.</a:t>
            </a:r>
          </a:p>
          <a:p>
            <a:pPr marL="285750" indent="-285750">
              <a:buFont typeface="Arial"/>
              <a:buChar char="•"/>
            </a:pPr>
            <a:r>
              <a:rPr lang="en-GB" dirty="0"/>
              <a:t>Children can use TTRS to help with their times tables recall.</a:t>
            </a:r>
            <a:endParaRPr lang="en-GB" dirty="0">
              <a:solidFill>
                <a:srgbClr val="002060"/>
              </a:solidFill>
            </a:endParaRPr>
          </a:p>
        </p:txBody>
      </p:sp>
    </p:spTree>
    <p:extLst>
      <p:ext uri="{BB962C8B-B14F-4D97-AF65-F5344CB8AC3E}">
        <p14:creationId xmlns:p14="http://schemas.microsoft.com/office/powerpoint/2010/main" val="164274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84312" y="685800"/>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u="sng"/>
              <a:t>Maths</a:t>
            </a:r>
            <a:endParaRPr lang="en-GB" b="1" u="sng" dirty="0"/>
          </a:p>
        </p:txBody>
      </p:sp>
      <p:sp>
        <p:nvSpPr>
          <p:cNvPr id="3" name="TextBox 2"/>
          <p:cNvSpPr txBox="1"/>
          <p:nvPr/>
        </p:nvSpPr>
        <p:spPr>
          <a:xfrm>
            <a:off x="1484312" y="1756229"/>
            <a:ext cx="9415917" cy="369332"/>
          </a:xfrm>
          <a:prstGeom prst="rect">
            <a:avLst/>
          </a:prstGeom>
          <a:noFill/>
        </p:spPr>
        <p:txBody>
          <a:bodyPr wrap="square" lIns="91440" tIns="45720" rIns="91440" bIns="45720" rtlCol="0" anchor="t">
            <a:spAutoFit/>
          </a:bodyPr>
          <a:lstStyle/>
          <a:p>
            <a:endParaRPr lang="en-GB" dirty="0"/>
          </a:p>
        </p:txBody>
      </p:sp>
      <p:pic>
        <p:nvPicPr>
          <p:cNvPr id="8" name="Picture 7">
            <a:extLst>
              <a:ext uri="{FF2B5EF4-FFF2-40B4-BE49-F238E27FC236}">
                <a16:creationId xmlns:a16="http://schemas.microsoft.com/office/drawing/2014/main" id="{9B527F3A-F52E-C916-78E4-5F868FA699FA}"/>
              </a:ext>
            </a:extLst>
          </p:cNvPr>
          <p:cNvPicPr>
            <a:picLocks noChangeAspect="1"/>
          </p:cNvPicPr>
          <p:nvPr/>
        </p:nvPicPr>
        <p:blipFill>
          <a:blip r:embed="rId2"/>
          <a:stretch>
            <a:fillRect/>
          </a:stretch>
        </p:blipFill>
        <p:spPr>
          <a:xfrm>
            <a:off x="8705096" y="1562098"/>
            <a:ext cx="3188593" cy="2952751"/>
          </a:xfrm>
          <a:prstGeom prst="rect">
            <a:avLst/>
          </a:prstGeom>
        </p:spPr>
      </p:pic>
      <p:pic>
        <p:nvPicPr>
          <p:cNvPr id="10" name="Picture 9">
            <a:extLst>
              <a:ext uri="{FF2B5EF4-FFF2-40B4-BE49-F238E27FC236}">
                <a16:creationId xmlns:a16="http://schemas.microsoft.com/office/drawing/2014/main" id="{70346372-F92A-D9C6-6486-67FC47237F87}"/>
              </a:ext>
            </a:extLst>
          </p:cNvPr>
          <p:cNvPicPr>
            <a:picLocks noChangeAspect="1"/>
          </p:cNvPicPr>
          <p:nvPr/>
        </p:nvPicPr>
        <p:blipFill>
          <a:blip r:embed="rId3"/>
          <a:stretch>
            <a:fillRect/>
          </a:stretch>
        </p:blipFill>
        <p:spPr>
          <a:xfrm>
            <a:off x="5709169" y="1562098"/>
            <a:ext cx="2776843" cy="2952751"/>
          </a:xfrm>
          <a:prstGeom prst="rect">
            <a:avLst/>
          </a:prstGeom>
        </p:spPr>
      </p:pic>
      <p:pic>
        <p:nvPicPr>
          <p:cNvPr id="12" name="Picture 11">
            <a:extLst>
              <a:ext uri="{FF2B5EF4-FFF2-40B4-BE49-F238E27FC236}">
                <a16:creationId xmlns:a16="http://schemas.microsoft.com/office/drawing/2014/main" id="{503CA38F-5C41-85CA-9F80-9278C4A517DE}"/>
              </a:ext>
            </a:extLst>
          </p:cNvPr>
          <p:cNvPicPr>
            <a:picLocks noChangeAspect="1"/>
          </p:cNvPicPr>
          <p:nvPr/>
        </p:nvPicPr>
        <p:blipFill>
          <a:blip r:embed="rId4"/>
          <a:stretch>
            <a:fillRect/>
          </a:stretch>
        </p:blipFill>
        <p:spPr>
          <a:xfrm>
            <a:off x="211662" y="1562098"/>
            <a:ext cx="2665456" cy="2952751"/>
          </a:xfrm>
          <a:prstGeom prst="rect">
            <a:avLst/>
          </a:prstGeom>
        </p:spPr>
      </p:pic>
      <p:pic>
        <p:nvPicPr>
          <p:cNvPr id="14" name="Picture 13">
            <a:extLst>
              <a:ext uri="{FF2B5EF4-FFF2-40B4-BE49-F238E27FC236}">
                <a16:creationId xmlns:a16="http://schemas.microsoft.com/office/drawing/2014/main" id="{C513CE37-ADBE-7F31-BF33-E9D987FF8DC0}"/>
              </a:ext>
            </a:extLst>
          </p:cNvPr>
          <p:cNvPicPr>
            <a:picLocks noChangeAspect="1"/>
          </p:cNvPicPr>
          <p:nvPr/>
        </p:nvPicPr>
        <p:blipFill>
          <a:blip r:embed="rId5"/>
          <a:stretch>
            <a:fillRect/>
          </a:stretch>
        </p:blipFill>
        <p:spPr>
          <a:xfrm>
            <a:off x="3082016" y="1562098"/>
            <a:ext cx="2408069" cy="2952751"/>
          </a:xfrm>
          <a:prstGeom prst="rect">
            <a:avLst/>
          </a:prstGeom>
        </p:spPr>
      </p:pic>
    </p:spTree>
    <p:extLst>
      <p:ext uri="{BB962C8B-B14F-4D97-AF65-F5344CB8AC3E}">
        <p14:creationId xmlns:p14="http://schemas.microsoft.com/office/powerpoint/2010/main" val="123662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50643" y="443906"/>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4" name="Rectangle 3">
            <a:extLst>
              <a:ext uri="{FF2B5EF4-FFF2-40B4-BE49-F238E27FC236}">
                <a16:creationId xmlns:a16="http://schemas.microsoft.com/office/drawing/2014/main" id="{9A719233-79A5-4694-BA1A-D1DD2C749D30}"/>
              </a:ext>
            </a:extLst>
          </p:cNvPr>
          <p:cNvSpPr/>
          <p:nvPr/>
        </p:nvSpPr>
        <p:spPr>
          <a:xfrm>
            <a:off x="1364342" y="1339256"/>
            <a:ext cx="10624457" cy="3785652"/>
          </a:xfrm>
          <a:prstGeom prst="rect">
            <a:avLst/>
          </a:prstGeom>
        </p:spPr>
        <p:txBody>
          <a:bodyPr wrap="square">
            <a:spAutoFit/>
          </a:bodyPr>
          <a:lstStyle/>
          <a:p>
            <a:pPr marL="457200" indent="-457200">
              <a:buFont typeface="Arial" panose="020B0604020202020204" pitchFamily="34" charset="0"/>
              <a:buChar char="•"/>
            </a:pPr>
            <a:r>
              <a:rPr lang="en-GB" sz="2400" dirty="0"/>
              <a:t>Encourage and support them to complete their weekly homework on Google Classrooms. Maths homework is set on alternate weeks.</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Help your child practise their times tables. Little and often works best.</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Encourage your child to use TTRS at home.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Look out for our helping your child at home with Maths parent workshop later this term.</a:t>
            </a:r>
          </a:p>
          <a:p>
            <a:pPr marL="457200" indent="-457200">
              <a:buFont typeface="Arial" panose="020B0604020202020204" pitchFamily="34" charset="0"/>
              <a:buChar char="•"/>
            </a:pPr>
            <a:endParaRPr lang="en-GB" sz="2400" dirty="0"/>
          </a:p>
        </p:txBody>
      </p:sp>
    </p:spTree>
    <p:extLst>
      <p:ext uri="{BB962C8B-B14F-4D97-AF65-F5344CB8AC3E}">
        <p14:creationId xmlns:p14="http://schemas.microsoft.com/office/powerpoint/2010/main" val="204443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257" y="0"/>
            <a:ext cx="9353798" cy="1325563"/>
          </a:xfrm>
        </p:spPr>
        <p:txBody>
          <a:bodyPr/>
          <a:lstStyle/>
          <a:p>
            <a:pPr algn="l"/>
            <a:r>
              <a:rPr lang="en-GB" u="sng" dirty="0"/>
              <a:t>English </a:t>
            </a:r>
          </a:p>
        </p:txBody>
      </p:sp>
      <p:sp>
        <p:nvSpPr>
          <p:cNvPr id="3" name="TextBox 2"/>
          <p:cNvSpPr txBox="1"/>
          <p:nvPr/>
        </p:nvSpPr>
        <p:spPr>
          <a:xfrm>
            <a:off x="1785257" y="1011815"/>
            <a:ext cx="9461170" cy="7294305"/>
          </a:xfrm>
          <a:prstGeom prst="rect">
            <a:avLst/>
          </a:prstGeom>
          <a:noFill/>
        </p:spPr>
        <p:txBody>
          <a:bodyPr wrap="square" lIns="91440" tIns="45720" rIns="91440" bIns="45720" rtlCol="0" anchor="t">
            <a:spAutoFit/>
          </a:bodyPr>
          <a:lstStyle/>
          <a:p>
            <a:r>
              <a:rPr lang="en-GB" dirty="0"/>
              <a:t>In year 4 English is delivered through a book centred approach which engages the children in high level texts,  stimulates their creative writing ideas and gives a model for spelling, punctuation and grammar. </a:t>
            </a:r>
          </a:p>
          <a:p>
            <a:pPr marL="285750" indent="-285750">
              <a:buFont typeface="Wingdings" panose="05000000000000000000" pitchFamily="2" charset="2"/>
              <a:buChar char="Ø"/>
            </a:pPr>
            <a:endParaRPr lang="en-GB" dirty="0"/>
          </a:p>
          <a:p>
            <a:r>
              <a:rPr lang="en-GB" dirty="0"/>
              <a:t>These texts are: The Iron Man, Beaver Towers and How to Train your Dragon – How to be a Pirate.</a:t>
            </a:r>
          </a:p>
          <a:p>
            <a:endParaRPr lang="en-GB" dirty="0"/>
          </a:p>
          <a:p>
            <a:r>
              <a:rPr lang="en-GB" dirty="0"/>
              <a:t>Children will be taught how to read fluently and with expression in their fluency lessons and taught the key skills of comprehension </a:t>
            </a:r>
          </a:p>
          <a:p>
            <a:pPr marL="285750" indent="-285750">
              <a:buFont typeface="Wingdings" panose="05000000000000000000" pitchFamily="2" charset="2"/>
              <a:buChar char="Ø"/>
            </a:pPr>
            <a:endParaRPr lang="en-GB" dirty="0"/>
          </a:p>
          <a:p>
            <a:r>
              <a:rPr lang="en-GB" dirty="0"/>
              <a:t>By the end of Year 4 children are expected to be able to organise their ideas in paragraphs, ensure their writing is coherent and their writing has a clear structure.</a:t>
            </a:r>
          </a:p>
          <a:p>
            <a:r>
              <a:rPr lang="en-GB" dirty="0"/>
              <a:t>Read a variety of texts fluently and with expression </a:t>
            </a:r>
          </a:p>
          <a:p>
            <a:pPr marL="285750" indent="-285750">
              <a:buFont typeface="Arial" panose="020B0604020202020204" pitchFamily="34" charset="0"/>
              <a:buChar char="•"/>
            </a:pPr>
            <a:r>
              <a:rPr lang="en-GB" dirty="0"/>
              <a:t>Read for understanding by retrieving information and begin to use clues in the text to answer questions</a:t>
            </a:r>
          </a:p>
          <a:p>
            <a:pPr marL="285750" indent="-285750">
              <a:buFont typeface="Arial" panose="020B0604020202020204" pitchFamily="34" charset="0"/>
              <a:buChar char="•"/>
            </a:pPr>
            <a:r>
              <a:rPr lang="en-GB" dirty="0"/>
              <a:t>Spell phonetically plausible words and common exception words for  3 &amp; 4</a:t>
            </a:r>
          </a:p>
          <a:p>
            <a:pPr marL="285750" indent="-285750">
              <a:buFont typeface="Arial" panose="020B0604020202020204" pitchFamily="34" charset="0"/>
              <a:buChar char="•"/>
            </a:pPr>
            <a:r>
              <a:rPr lang="en-GB" dirty="0"/>
              <a:t>Use capital letters, full stops, commas in a list, question marks, exclamation marks demarcate a range of sentences</a:t>
            </a:r>
          </a:p>
          <a:p>
            <a:pPr marL="285750" indent="-285750">
              <a:buFont typeface="Arial" panose="020B0604020202020204" pitchFamily="34" charset="0"/>
              <a:buChar char="•"/>
            </a:pPr>
            <a:r>
              <a:rPr lang="en-GB" dirty="0"/>
              <a:t>To use commas to mark adverbial phrases and subordinate clauses </a:t>
            </a:r>
          </a:p>
          <a:p>
            <a:pPr marL="285750" indent="-285750">
              <a:buFont typeface="Arial" panose="020B0604020202020204" pitchFamily="34" charset="0"/>
              <a:buChar char="•"/>
            </a:pPr>
            <a:r>
              <a:rPr lang="en-GB" dirty="0"/>
              <a:t>Use adjective, adverbs, exciting verbs and a variety of conjunctions within their writing </a:t>
            </a:r>
          </a:p>
          <a:p>
            <a:endParaRPr lang="en-GB" dirty="0"/>
          </a:p>
          <a:p>
            <a:endParaRPr lang="en-GB" dirty="0"/>
          </a:p>
          <a:p>
            <a:endParaRPr lang="en-GB" dirty="0"/>
          </a:p>
          <a:p>
            <a:endParaRPr lang="en-GB" dirty="0"/>
          </a:p>
          <a:p>
            <a:endParaRPr lang="en-GB" dirty="0"/>
          </a:p>
          <a:p>
            <a:endParaRPr lang="en-GB" dirty="0"/>
          </a:p>
          <a:p>
            <a:r>
              <a:rPr lang="en-GB" dirty="0"/>
              <a:t>      	</a:t>
            </a:r>
          </a:p>
        </p:txBody>
      </p:sp>
    </p:spTree>
    <p:extLst>
      <p:ext uri="{BB962C8B-B14F-4D97-AF65-F5344CB8AC3E}">
        <p14:creationId xmlns:p14="http://schemas.microsoft.com/office/powerpoint/2010/main" val="380116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439" y="145473"/>
            <a:ext cx="2007034" cy="602673"/>
          </a:xfrm>
        </p:spPr>
        <p:txBody>
          <a:bodyPr>
            <a:normAutofit fontScale="90000"/>
          </a:bodyPr>
          <a:lstStyle/>
          <a:p>
            <a:pPr algn="l"/>
            <a:r>
              <a:rPr lang="en-GB" b="1" dirty="0"/>
              <a:t>English</a:t>
            </a:r>
          </a:p>
        </p:txBody>
      </p:sp>
      <p:sp>
        <p:nvSpPr>
          <p:cNvPr id="3" name="Rectangle 2"/>
          <p:cNvSpPr/>
          <p:nvPr/>
        </p:nvSpPr>
        <p:spPr>
          <a:xfrm>
            <a:off x="1678379" y="748146"/>
            <a:ext cx="10624457" cy="4832092"/>
          </a:xfrm>
          <a:prstGeom prst="rect">
            <a:avLst/>
          </a:prstGeom>
        </p:spPr>
        <p:txBody>
          <a:bodyPr wrap="square">
            <a:spAutoFit/>
          </a:bodyPr>
          <a:lstStyle/>
          <a:p>
            <a:pPr marL="457200" indent="-457200">
              <a:buFont typeface="Arial" panose="020B0604020202020204" pitchFamily="34" charset="0"/>
              <a:buChar char="•"/>
            </a:pPr>
            <a:r>
              <a:rPr lang="en-GB" sz="2800" dirty="0"/>
              <a:t>Please help your child at home by asking them to read to you at least three times a week and sign their home school diary so they can achieve their reading certificates.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 Share books with them and read books to them – these can be their school reading book, a book from home or the library.  </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Encourage and support them to complete their weekly homework on Google Classrooms. English homework is set on alternate weeks.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Practise their weekly spellings.</a:t>
            </a:r>
          </a:p>
        </p:txBody>
      </p:sp>
    </p:spTree>
    <p:extLst>
      <p:ext uri="{BB962C8B-B14F-4D97-AF65-F5344CB8AC3E}">
        <p14:creationId xmlns:p14="http://schemas.microsoft.com/office/powerpoint/2010/main" val="279825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03" y="-190500"/>
            <a:ext cx="10018713" cy="1752599"/>
          </a:xfrm>
        </p:spPr>
        <p:txBody>
          <a:bodyPr/>
          <a:lstStyle/>
          <a:p>
            <a:r>
              <a:rPr lang="en-GB" dirty="0"/>
              <a:t>Topic – Foundation Curriculum </a:t>
            </a:r>
            <a:br>
              <a:rPr lang="en-GB" dirty="0"/>
            </a:br>
            <a:endParaRPr lang="en-GB" dirty="0"/>
          </a:p>
        </p:txBody>
      </p:sp>
      <p:sp>
        <p:nvSpPr>
          <p:cNvPr id="3" name="TextBox 2"/>
          <p:cNvSpPr txBox="1"/>
          <p:nvPr/>
        </p:nvSpPr>
        <p:spPr>
          <a:xfrm>
            <a:off x="1484310" y="735431"/>
            <a:ext cx="10169237" cy="1477328"/>
          </a:xfrm>
          <a:prstGeom prst="rect">
            <a:avLst/>
          </a:prstGeom>
          <a:noFill/>
        </p:spPr>
        <p:txBody>
          <a:bodyPr wrap="square" lIns="91440" tIns="45720" rIns="91440" bIns="45720" rtlCol="0" anchor="t">
            <a:spAutoFit/>
          </a:bodyPr>
          <a:lstStyle/>
          <a:p>
            <a:r>
              <a:rPr lang="en-GB" dirty="0"/>
              <a:t>In year 4 children will be learning new skills and building knowledge of  history, geography, science, art, music and DT through 6 topics this year. </a:t>
            </a:r>
          </a:p>
          <a:p>
            <a:endParaRPr lang="en-GB" dirty="0"/>
          </a:p>
          <a:p>
            <a:r>
              <a:rPr lang="en-GB" dirty="0"/>
              <a:t>The topics are: </a:t>
            </a:r>
          </a:p>
          <a:p>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23240819"/>
              </p:ext>
            </p:extLst>
          </p:nvPr>
        </p:nvGraphicFramePr>
        <p:xfrm>
          <a:off x="1484310" y="2207614"/>
          <a:ext cx="9869488" cy="544322"/>
        </p:xfrm>
        <a:graphic>
          <a:graphicData uri="http://schemas.openxmlformats.org/drawingml/2006/table">
            <a:tbl>
              <a:tblPr firstRow="1" firstCol="1" bandRow="1">
                <a:tableStyleId>{5C22544A-7EE6-4342-B048-85BDC9FD1C3A}</a:tableStyleId>
              </a:tblPr>
              <a:tblGrid>
                <a:gridCol w="1644106">
                  <a:extLst>
                    <a:ext uri="{9D8B030D-6E8A-4147-A177-3AD203B41FA5}">
                      <a16:colId xmlns:a16="http://schemas.microsoft.com/office/drawing/2014/main" val="2600420578"/>
                    </a:ext>
                  </a:extLst>
                </a:gridCol>
                <a:gridCol w="1646532">
                  <a:extLst>
                    <a:ext uri="{9D8B030D-6E8A-4147-A177-3AD203B41FA5}">
                      <a16:colId xmlns:a16="http://schemas.microsoft.com/office/drawing/2014/main" val="2386413330"/>
                    </a:ext>
                  </a:extLst>
                </a:gridCol>
                <a:gridCol w="1644106">
                  <a:extLst>
                    <a:ext uri="{9D8B030D-6E8A-4147-A177-3AD203B41FA5}">
                      <a16:colId xmlns:a16="http://schemas.microsoft.com/office/drawing/2014/main" val="2893049846"/>
                    </a:ext>
                  </a:extLst>
                </a:gridCol>
                <a:gridCol w="1646532">
                  <a:extLst>
                    <a:ext uri="{9D8B030D-6E8A-4147-A177-3AD203B41FA5}">
                      <a16:colId xmlns:a16="http://schemas.microsoft.com/office/drawing/2014/main" val="3504037757"/>
                    </a:ext>
                  </a:extLst>
                </a:gridCol>
                <a:gridCol w="1644106">
                  <a:extLst>
                    <a:ext uri="{9D8B030D-6E8A-4147-A177-3AD203B41FA5}">
                      <a16:colId xmlns:a16="http://schemas.microsoft.com/office/drawing/2014/main" val="1255615257"/>
                    </a:ext>
                  </a:extLst>
                </a:gridCol>
                <a:gridCol w="1644106">
                  <a:extLst>
                    <a:ext uri="{9D8B030D-6E8A-4147-A177-3AD203B41FA5}">
                      <a16:colId xmlns:a16="http://schemas.microsoft.com/office/drawing/2014/main" val="328906670"/>
                    </a:ext>
                  </a:extLst>
                </a:gridCol>
              </a:tblGrid>
              <a:tr h="420402">
                <a:tc>
                  <a:txBody>
                    <a:bodyPr/>
                    <a:lstStyle/>
                    <a:p>
                      <a:pPr algn="ctr">
                        <a:lnSpc>
                          <a:spcPct val="115000"/>
                        </a:lnSpc>
                        <a:spcAft>
                          <a:spcPts val="0"/>
                        </a:spcAft>
                      </a:pPr>
                      <a:r>
                        <a:rPr lang="en-GB" sz="1600" dirty="0">
                          <a:effectLst/>
                          <a:latin typeface="Calibri"/>
                          <a:ea typeface="Calibri" panose="020F0502020204030204" pitchFamily="34" charset="0"/>
                          <a:cs typeface="Times New Roman"/>
                        </a:rPr>
                        <a:t>Rocking Romans</a:t>
                      </a:r>
                      <a:endParaRPr lang="en-GB" sz="1600" dirty="0">
                        <a:effectLst/>
                        <a:latin typeface="Calibri"/>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a:ea typeface="Calibri" panose="020F0502020204030204" pitchFamily="34" charset="0"/>
                          <a:cs typeface="Times New Roman"/>
                        </a:rPr>
                        <a:t>Mad Scientists</a:t>
                      </a:r>
                      <a:endParaRPr lang="en-GB" sz="1600" dirty="0">
                        <a:effectLst/>
                        <a:latin typeface="Calibri"/>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a:ea typeface="Calibri" panose="020F0502020204030204" pitchFamily="34" charset="0"/>
                          <a:cs typeface="Times New Roman"/>
                        </a:rPr>
                        <a:t>Essex Explorers</a:t>
                      </a:r>
                      <a:endParaRPr lang="en-GB" sz="1600" dirty="0">
                        <a:effectLst/>
                        <a:latin typeface="Calibri"/>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a:ea typeface="Calibri" panose="020F0502020204030204" pitchFamily="34" charset="0"/>
                          <a:cs typeface="Times New Roman"/>
                        </a:rPr>
                        <a:t>What's that living thing?</a:t>
                      </a:r>
                      <a:endParaRPr lang="en-GB" sz="1600" dirty="0">
                        <a:effectLst/>
                        <a:latin typeface="Calibri"/>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a:ea typeface="Calibri" panose="020F0502020204030204" pitchFamily="34" charset="0"/>
                          <a:cs typeface="Times New Roman"/>
                        </a:rPr>
                        <a:t>Rock Stars</a:t>
                      </a:r>
                      <a:endParaRPr lang="en-GB" sz="1600" dirty="0">
                        <a:effectLst/>
                        <a:latin typeface="Calibri"/>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a:ea typeface="Calibri" panose="020F0502020204030204" pitchFamily="34" charset="0"/>
                          <a:cs typeface="Times New Roman"/>
                        </a:rPr>
                        <a:t>WWII</a:t>
                      </a:r>
                      <a:endParaRPr lang="en-GB" sz="1600" dirty="0">
                        <a:effectLst/>
                        <a:latin typeface="Calibri"/>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0097224"/>
                  </a:ext>
                </a:extLst>
              </a:tr>
            </a:tbl>
          </a:graphicData>
        </a:graphic>
      </p:graphicFrame>
      <p:sp>
        <p:nvSpPr>
          <p:cNvPr id="7" name="TextBox 6"/>
          <p:cNvSpPr txBox="1"/>
          <p:nvPr/>
        </p:nvSpPr>
        <p:spPr>
          <a:xfrm>
            <a:off x="1854475" y="2858274"/>
            <a:ext cx="10209811" cy="4247317"/>
          </a:xfrm>
          <a:prstGeom prst="rect">
            <a:avLst/>
          </a:prstGeom>
          <a:noFill/>
        </p:spPr>
        <p:txBody>
          <a:bodyPr wrap="square" lIns="91440" tIns="45720" rIns="91440" bIns="45720" rtlCol="0" anchor="t">
            <a:spAutoFit/>
          </a:bodyPr>
          <a:lstStyle/>
          <a:p>
            <a:r>
              <a:rPr lang="en-GB" dirty="0"/>
              <a:t>Children also follow a computing curriculum where they learn Online Safety, Basic skills – typing, copy and paste, searching, saving and opening work, photo editing etc</a:t>
            </a:r>
          </a:p>
          <a:p>
            <a:endParaRPr lang="en-GB" dirty="0"/>
          </a:p>
          <a:p>
            <a:r>
              <a:rPr lang="en-GB" dirty="0"/>
              <a:t>They are also taught about religion through  RE and this year having a focus on </a:t>
            </a:r>
            <a:r>
              <a:rPr lang="en-US" sz="1800" b="1" dirty="0"/>
              <a:t>Theology, philosophy </a:t>
            </a:r>
            <a:r>
              <a:rPr lang="en-US" sz="1800" dirty="0"/>
              <a:t>and</a:t>
            </a:r>
            <a:r>
              <a:rPr lang="en-US" sz="1800" b="1" dirty="0"/>
              <a:t> the human/social sciences </a:t>
            </a:r>
            <a:r>
              <a:rPr lang="en-US" sz="1800" dirty="0"/>
              <a:t>as they are all rooted in intellectual traditions. They each ask different questions about religion and worldviews. We need a balance between them. </a:t>
            </a:r>
          </a:p>
          <a:p>
            <a:endParaRPr lang="en-GB" dirty="0"/>
          </a:p>
          <a:p>
            <a:r>
              <a:rPr lang="en-GB" dirty="0"/>
              <a:t>Children continue to learn French through a range of topics including All about Me, Games and Songs and Celebrations and we learn about other countries and cultures through our MFL days. </a:t>
            </a:r>
          </a:p>
          <a:p>
            <a:endParaRPr lang="en-GB" dirty="0"/>
          </a:p>
          <a:p>
            <a:r>
              <a:rPr lang="en-GB" dirty="0"/>
              <a:t>PE will be taught twice a week and children will learn progressive skills through games, dance and gymnastics sessions. They will need the correct PE kit of red shorts and a white t-shirt and trainers for indoors and a plain back joggers and jumper (tracksuit) and trainers for outdoor PE  </a:t>
            </a:r>
          </a:p>
          <a:p>
            <a:endParaRPr lang="en-GB" dirty="0"/>
          </a:p>
          <a:p>
            <a:r>
              <a:rPr lang="en-GB" dirty="0"/>
              <a:t> </a:t>
            </a:r>
          </a:p>
        </p:txBody>
      </p:sp>
    </p:spTree>
    <p:extLst>
      <p:ext uri="{BB962C8B-B14F-4D97-AF65-F5344CB8AC3E}">
        <p14:creationId xmlns:p14="http://schemas.microsoft.com/office/powerpoint/2010/main" val="402175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198" y="914400"/>
            <a:ext cx="10018713" cy="3809999"/>
          </a:xfrm>
        </p:spPr>
        <p:txBody>
          <a:bodyPr>
            <a:normAutofit fontScale="90000"/>
          </a:bodyPr>
          <a:lstStyle/>
          <a:p>
            <a:pPr algn="l"/>
            <a:br>
              <a:rPr lang="en-GB" dirty="0"/>
            </a:br>
            <a:br>
              <a:rPr lang="en-GB" dirty="0"/>
            </a:br>
            <a:r>
              <a:rPr lang="en-GB" b="1" u="sng" dirty="0"/>
              <a:t>SWIMMING </a:t>
            </a:r>
            <a:br>
              <a:rPr lang="en-GB" dirty="0"/>
            </a:br>
            <a:r>
              <a:rPr lang="en-GB" sz="3600" dirty="0"/>
              <a:t>Swimming takes place every week in the afternoon. Children will only swim in Year 4 for the whole year. We hope the consistency in swimming weekly helps children gain confidence in the water. </a:t>
            </a:r>
            <a:br>
              <a:rPr lang="en-GB" sz="3600" dirty="0"/>
            </a:br>
            <a:r>
              <a:rPr lang="en-GB" sz="3600" dirty="0"/>
              <a:t>By the end of Year 4 the expectation is that all children will be able to swim 25m in a stroke of their choice.</a:t>
            </a:r>
            <a:r>
              <a:rPr lang="en-GB" dirty="0"/>
              <a:t> </a:t>
            </a:r>
            <a:br>
              <a:rPr lang="en-GB" dirty="0"/>
            </a:br>
            <a:r>
              <a:rPr lang="en-GB" dirty="0"/>
              <a:t>Children will need bring a towel, swimming costume and a swimming hat.</a:t>
            </a:r>
            <a:br>
              <a:rPr lang="en-GB" dirty="0"/>
            </a:br>
            <a:br>
              <a:rPr lang="en-GB" sz="2200" dirty="0"/>
            </a:br>
            <a:r>
              <a:rPr lang="en-GB" i="1" u="sng" dirty="0"/>
              <a:t>Autumn term</a:t>
            </a:r>
            <a:br>
              <a:rPr lang="en-GB" dirty="0"/>
            </a:br>
            <a:r>
              <a:rPr lang="en-GB" dirty="0"/>
              <a:t>Class 13 and 15 – Wednesday</a:t>
            </a:r>
            <a:br>
              <a:rPr lang="en-GB" dirty="0"/>
            </a:br>
            <a:r>
              <a:rPr lang="en-GB" dirty="0"/>
              <a:t>Class 14 - Wednesday</a:t>
            </a:r>
          </a:p>
        </p:txBody>
      </p:sp>
    </p:spTree>
    <p:extLst>
      <p:ext uri="{BB962C8B-B14F-4D97-AF65-F5344CB8AC3E}">
        <p14:creationId xmlns:p14="http://schemas.microsoft.com/office/powerpoint/2010/main" val="5965507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278</TotalTime>
  <Words>1223</Words>
  <Application>Microsoft Office PowerPoint</Application>
  <PresentationFormat>Widescreen</PresentationFormat>
  <Paragraphs>110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Corbel</vt:lpstr>
      <vt:lpstr>Wingdings</vt:lpstr>
      <vt:lpstr>Parallax</vt:lpstr>
      <vt:lpstr>Welcome to Year 4       Parent workshop </vt:lpstr>
      <vt:lpstr>Aims: </vt:lpstr>
      <vt:lpstr>Maths</vt:lpstr>
      <vt:lpstr>PowerPoint Presentation</vt:lpstr>
      <vt:lpstr>PowerPoint Presentation</vt:lpstr>
      <vt:lpstr>English </vt:lpstr>
      <vt:lpstr>English</vt:lpstr>
      <vt:lpstr>Topic – Foundation Curriculum  </vt:lpstr>
      <vt:lpstr>  SWIMMING  Swimming takes place every week in the afternoon. Children will only swim in Year 4 for the whole year. We hope the consistency in swimming weekly helps children gain confidence in the water.  By the end of Year 4 the expectation is that all children will be able to swim 25m in a stroke of their choice.  Children will need bring a towel, swimming costume and a swimming hat.  Autumn term Class 13 and 15 – Wednesday Class 14 - Wednesday</vt:lpstr>
      <vt:lpstr>Foundation Curriculum </vt:lpstr>
      <vt:lpstr>RSE in Year 4 </vt:lpstr>
      <vt:lpstr>Keeping up to date </vt:lpstr>
      <vt:lpstr>Behaviour   school rules rewards &amp; sanctions 7 daily habits </vt:lpstr>
      <vt:lpstr>If you have any concerns or worries please email or call into the school and we will arrange a time to chat with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  Parent workshop</dc:title>
  <dc:creator>Mrs.Morley</dc:creator>
  <cp:lastModifiedBy>Kasey Louise Brown</cp:lastModifiedBy>
  <cp:revision>144</cp:revision>
  <dcterms:created xsi:type="dcterms:W3CDTF">2021-07-05T12:56:03Z</dcterms:created>
  <dcterms:modified xsi:type="dcterms:W3CDTF">2023-09-11T14:05:04Z</dcterms:modified>
</cp:coreProperties>
</file>