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7" r:id="rId3"/>
    <p:sldId id="258" r:id="rId4"/>
    <p:sldId id="264" r:id="rId5"/>
    <p:sldId id="272" r:id="rId6"/>
    <p:sldId id="259" r:id="rId7"/>
    <p:sldId id="265" r:id="rId8"/>
    <p:sldId id="260" r:id="rId9"/>
    <p:sldId id="269" r:id="rId10"/>
    <p:sldId id="271" r:id="rId11"/>
    <p:sldId id="275" r:id="rId12"/>
    <p:sldId id="277" r:id="rId13"/>
    <p:sldId id="270" r:id="rId14"/>
    <p:sldId id="263"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p:scale>
          <a:sx n="64" d="100"/>
          <a:sy n="64" d="100"/>
        </p:scale>
        <p:origin x="-114"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02/09/2024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02/09/2024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02/09/2024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02/09/2024</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b="1" dirty="0"/>
              <a:t>Welcome to Year 3 </a:t>
            </a: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b="1" dirty="0"/>
              <a:t>Parent workshop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22017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RSE in Year 3 </a:t>
            </a:r>
          </a:p>
        </p:txBody>
      </p:sp>
      <p:sp>
        <p:nvSpPr>
          <p:cNvPr id="3" name="TextBox 2"/>
          <p:cNvSpPr txBox="1"/>
          <p:nvPr/>
        </p:nvSpPr>
        <p:spPr>
          <a:xfrm>
            <a:off x="1461655" y="1240745"/>
            <a:ext cx="10730345" cy="4955203"/>
          </a:xfrm>
          <a:prstGeom prst="rect">
            <a:avLst/>
          </a:prstGeom>
          <a:noFill/>
        </p:spPr>
        <p:txBody>
          <a:bodyPr wrap="square" rtlCol="0">
            <a:spAutoFit/>
          </a:bodyPr>
          <a:lstStyle/>
          <a:p>
            <a:pPr marL="342900" indent="-342900">
              <a:buFont typeface="Arial" panose="020B0604020202020204" pitchFamily="34" charset="0"/>
              <a:buChar char="•"/>
            </a:pPr>
            <a:r>
              <a:rPr lang="en-GB" sz="2000" dirty="0"/>
              <a:t>It is now statutory that all children learn about relationships and sex education.</a:t>
            </a:r>
          </a:p>
          <a:p>
            <a:endParaRPr lang="en-GB" sz="1600" dirty="0"/>
          </a:p>
          <a:p>
            <a:pPr marL="342900" indent="-342900">
              <a:buFont typeface="Arial" panose="020B0604020202020204" pitchFamily="34" charset="0"/>
              <a:buChar char="•"/>
            </a:pPr>
            <a:r>
              <a:rPr lang="en-GB" sz="2000" dirty="0"/>
              <a:t>As a school we follow DfE guidance on what should be taught and have planned a curriculum that best fits the needs of the children at each stage of their development.</a:t>
            </a:r>
          </a:p>
          <a:p>
            <a:endParaRPr lang="en-GB" sz="1600" dirty="0"/>
          </a:p>
          <a:p>
            <a:r>
              <a:rPr lang="en-GB" sz="2000" b="1" dirty="0"/>
              <a:t>In Year 3, children will learn about these topics: </a:t>
            </a:r>
            <a:endParaRPr lang="en-GB" sz="2000" dirty="0"/>
          </a:p>
          <a:p>
            <a:pPr marL="342900" indent="-342900">
              <a:buFont typeface="Arial" panose="020B0604020202020204" pitchFamily="34" charset="0"/>
              <a:buChar char="•"/>
            </a:pPr>
            <a:r>
              <a:rPr lang="en-GB" sz="2000" dirty="0"/>
              <a:t>Healthy Life Styles (personal hygiene and active lifestyles)</a:t>
            </a:r>
          </a:p>
          <a:p>
            <a:pPr marL="342900" indent="-342900">
              <a:buFont typeface="Arial" panose="020B0604020202020204" pitchFamily="34" charset="0"/>
              <a:buChar char="•"/>
            </a:pPr>
            <a:r>
              <a:rPr lang="en-GB" sz="2000" dirty="0"/>
              <a:t>Growing, Changing and Reproducing (that growing takes times, how we change as we grow)</a:t>
            </a:r>
          </a:p>
          <a:p>
            <a:pPr marL="342900" indent="-342900">
              <a:buFont typeface="Arial" panose="020B0604020202020204" pitchFamily="34" charset="0"/>
              <a:buChar char="•"/>
            </a:pPr>
            <a:r>
              <a:rPr lang="en-GB" sz="2000" dirty="0"/>
              <a:t>First Aid (shocks and cuts)</a:t>
            </a:r>
          </a:p>
          <a:p>
            <a:pPr marL="342900" indent="-342900">
              <a:buFont typeface="Arial" panose="020B0604020202020204" pitchFamily="34" charset="0"/>
              <a:buChar char="•"/>
            </a:pPr>
            <a:r>
              <a:rPr lang="en-GB" sz="2000" dirty="0"/>
              <a:t>Feeling and Emotions (emotions and why we feel them)</a:t>
            </a:r>
          </a:p>
          <a:p>
            <a:pPr marL="342900" indent="-342900">
              <a:buFont typeface="Arial" panose="020B0604020202020204" pitchFamily="34" charset="0"/>
              <a:buChar char="•"/>
            </a:pPr>
            <a:r>
              <a:rPr lang="en-GB" sz="2000" dirty="0"/>
              <a:t>Families and Friendships (showing good manner, kindness and what makes a good friend)</a:t>
            </a:r>
          </a:p>
          <a:p>
            <a:pPr marL="342900" indent="-342900">
              <a:buFont typeface="Arial" panose="020B0604020202020204" pitchFamily="34" charset="0"/>
              <a:buChar char="•"/>
            </a:pPr>
            <a:r>
              <a:rPr lang="en-GB" sz="2000" dirty="0"/>
              <a:t>Respectful relationships (respect, bullying)</a:t>
            </a:r>
          </a:p>
          <a:p>
            <a:pPr marL="342900" indent="-342900">
              <a:buFont typeface="Arial" panose="020B0604020202020204" pitchFamily="34" charset="0"/>
              <a:buChar char="•"/>
            </a:pPr>
            <a:r>
              <a:rPr lang="en-GB" sz="2000" dirty="0"/>
              <a:t>Living with others (team work and group work)</a:t>
            </a:r>
          </a:p>
          <a:p>
            <a:pPr marL="342900" indent="-342900">
              <a:buFont typeface="Arial" panose="020B0604020202020204" pitchFamily="34" charset="0"/>
              <a:buChar char="•"/>
            </a:pPr>
            <a:r>
              <a:rPr lang="en-GB" sz="2000" dirty="0"/>
              <a:t>The Environment (how we can improve the environment)</a:t>
            </a:r>
          </a:p>
          <a:p>
            <a:pPr marL="342900" indent="-342900">
              <a:buFont typeface="Arial" panose="020B0604020202020204" pitchFamily="34" charset="0"/>
              <a:buChar char="•"/>
            </a:pPr>
            <a:r>
              <a:rPr lang="en-GB" sz="2000" dirty="0"/>
              <a:t>Money Management (saving money)</a:t>
            </a:r>
          </a:p>
          <a:p>
            <a:pPr marL="342900" indent="-342900">
              <a:buFont typeface="Arial" panose="020B0604020202020204" pitchFamily="34" charset="0"/>
              <a:buChar char="•"/>
            </a:pPr>
            <a:r>
              <a:rPr lang="en-GB" sz="2000" dirty="0"/>
              <a:t>Aspirations (growth mindset and knowing our own strengths)</a:t>
            </a:r>
            <a:endParaRPr lang="en-GB" dirty="0"/>
          </a:p>
        </p:txBody>
      </p:sp>
    </p:spTree>
    <p:extLst>
      <p:ext uri="{BB962C8B-B14F-4D97-AF65-F5344CB8AC3E}">
        <p14:creationId xmlns:p14="http://schemas.microsoft.com/office/powerpoint/2010/main" val="418577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Keeping up to date </a:t>
            </a:r>
          </a:p>
        </p:txBody>
      </p:sp>
      <p:pic>
        <p:nvPicPr>
          <p:cNvPr id="5" name="Picture 4" descr="Graphical user interface, application&#10;&#10;Description automatically generated">
            <a:extLst>
              <a:ext uri="{FF2B5EF4-FFF2-40B4-BE49-F238E27FC236}">
                <a16:creationId xmlns:a16="http://schemas.microsoft.com/office/drawing/2014/main" xmlns="" id="{BD29BD49-6563-BF17-2E39-0120766D5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30" y="1185862"/>
            <a:ext cx="4094702" cy="4957763"/>
          </a:xfrm>
          <a:prstGeom prst="rect">
            <a:avLst/>
          </a:prstGeom>
        </p:spPr>
      </p:pic>
      <p:pic>
        <p:nvPicPr>
          <p:cNvPr id="7" name="Picture 6" descr="A group of children raising their hands&#10;&#10;Description automatically generated with medium confidence">
            <a:extLst>
              <a:ext uri="{FF2B5EF4-FFF2-40B4-BE49-F238E27FC236}">
                <a16:creationId xmlns:a16="http://schemas.microsoft.com/office/drawing/2014/main" xmlns="" id="{26054242-FAE9-6ECA-5DE1-B085E55117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3546" y="1185862"/>
            <a:ext cx="3344400" cy="4957763"/>
          </a:xfrm>
          <a:prstGeom prst="rect">
            <a:avLst/>
          </a:prstGeom>
        </p:spPr>
      </p:pic>
      <p:pic>
        <p:nvPicPr>
          <p:cNvPr id="1028" name="Picture 4" descr="Email Written On A Post-it Note - Email Clip Art PNG Image | Transparent  PNG Free Download on SeekPNG">
            <a:extLst>
              <a:ext uri="{FF2B5EF4-FFF2-40B4-BE49-F238E27FC236}">
                <a16:creationId xmlns:a16="http://schemas.microsoft.com/office/drawing/2014/main" xmlns="" id="{90713CCC-7850-369B-E309-345F5A077A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2526" y="2695575"/>
            <a:ext cx="2940424"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2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B56E34-8EC1-F120-7177-8AAD61F9B119}"/>
              </a:ext>
            </a:extLst>
          </p:cNvPr>
          <p:cNvSpPr>
            <a:spLocks noGrp="1"/>
          </p:cNvSpPr>
          <p:nvPr>
            <p:ph type="title"/>
          </p:nvPr>
        </p:nvSpPr>
        <p:spPr>
          <a:xfrm>
            <a:off x="1608136" y="-382560"/>
            <a:ext cx="10018713" cy="1752599"/>
          </a:xfrm>
        </p:spPr>
        <p:txBody>
          <a:bodyPr/>
          <a:lstStyle/>
          <a:p>
            <a:pPr algn="l"/>
            <a:r>
              <a:rPr lang="en-GB" b="1" dirty="0"/>
              <a:t>Something </a:t>
            </a:r>
            <a:r>
              <a:rPr lang="en-GB" b="1" dirty="0" smtClean="0"/>
              <a:t>very </a:t>
            </a:r>
            <a:r>
              <a:rPr lang="en-GB" b="1" dirty="0"/>
              <a:t>exciting!</a:t>
            </a:r>
          </a:p>
        </p:txBody>
      </p:sp>
      <p:pic>
        <p:nvPicPr>
          <p:cNvPr id="2050" name="Picture 2" descr="The Country Trust | Partners | Countryside Classroom">
            <a:extLst>
              <a:ext uri="{FF2B5EF4-FFF2-40B4-BE49-F238E27FC236}">
                <a16:creationId xmlns:a16="http://schemas.microsoft.com/office/drawing/2014/main" xmlns="" id="{B7138A94-1ACF-6DD6-5C28-B7E5A05096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58347" y="46655"/>
            <a:ext cx="2371452" cy="6455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01489D86-9800-FD46-4608-F9D75CB5B9C5}"/>
              </a:ext>
            </a:extLst>
          </p:cNvPr>
          <p:cNvSpPr txBox="1"/>
          <p:nvPr/>
        </p:nvSpPr>
        <p:spPr>
          <a:xfrm>
            <a:off x="1598805" y="716708"/>
            <a:ext cx="10475008" cy="5847755"/>
          </a:xfrm>
          <a:prstGeom prst="rect">
            <a:avLst/>
          </a:prstGeom>
          <a:noFill/>
        </p:spPr>
        <p:txBody>
          <a:bodyPr wrap="square">
            <a:spAutoFit/>
          </a:bodyPr>
          <a:lstStyle/>
          <a:p>
            <a:r>
              <a:rPr lang="en-GB" sz="1700" b="1" dirty="0">
                <a:solidFill>
                  <a:srgbClr val="000000"/>
                </a:solidFill>
                <a:latin typeface="Proxima-Nova"/>
              </a:rPr>
              <a:t>G</a:t>
            </a:r>
            <a:r>
              <a:rPr lang="en-GB" sz="1700" b="1" i="0" dirty="0">
                <a:solidFill>
                  <a:srgbClr val="000000"/>
                </a:solidFill>
                <a:effectLst/>
                <a:latin typeface="Proxima-Nova"/>
              </a:rPr>
              <a:t>rowing sessions:</a:t>
            </a:r>
            <a:r>
              <a:rPr lang="en-GB" sz="1700" b="0" i="0" dirty="0">
                <a:solidFill>
                  <a:srgbClr val="000000"/>
                </a:solidFill>
                <a:effectLst/>
                <a:latin typeface="Proxima-Nova"/>
              </a:rPr>
              <a:t> Children learn how to sow, transplant and care for a variety of different crops in different situations (raised beds, pots and buckets).</a:t>
            </a:r>
            <a:r>
              <a:rPr lang="en-GB" sz="1700" dirty="0"/>
              <a:t/>
            </a:r>
            <a:br>
              <a:rPr lang="en-GB" sz="1700" dirty="0"/>
            </a:br>
            <a:r>
              <a:rPr lang="en-GB" sz="1700" dirty="0"/>
              <a:t/>
            </a:r>
            <a:br>
              <a:rPr lang="en-GB" sz="1700" dirty="0"/>
            </a:br>
            <a:r>
              <a:rPr lang="en-GB" sz="1700" b="1" dirty="0">
                <a:solidFill>
                  <a:srgbClr val="000000"/>
                </a:solidFill>
                <a:latin typeface="Proxima-Nova"/>
              </a:rPr>
              <a:t>C</a:t>
            </a:r>
            <a:r>
              <a:rPr lang="en-GB" sz="1700" b="1" i="0" dirty="0">
                <a:solidFill>
                  <a:srgbClr val="000000"/>
                </a:solidFill>
                <a:effectLst/>
                <a:latin typeface="Proxima-Nova"/>
              </a:rPr>
              <a:t>ooking sessions: </a:t>
            </a:r>
            <a:r>
              <a:rPr lang="en-GB" sz="1700" b="0" i="0" dirty="0">
                <a:solidFill>
                  <a:srgbClr val="000000"/>
                </a:solidFill>
                <a:effectLst/>
                <a:latin typeface="Proxima-Nova"/>
              </a:rPr>
              <a:t>Children learn to cook several different dishes and have the opportunity to taste new things using seasonal and local produce.</a:t>
            </a:r>
            <a:r>
              <a:rPr lang="en-GB" sz="1700" dirty="0"/>
              <a:t/>
            </a:r>
            <a:br>
              <a:rPr lang="en-GB" sz="1700" dirty="0"/>
            </a:br>
            <a:endParaRPr lang="en-GB" sz="1700" dirty="0"/>
          </a:p>
          <a:p>
            <a:r>
              <a:rPr lang="en-GB" sz="1700" b="1" dirty="0">
                <a:solidFill>
                  <a:srgbClr val="000000"/>
                </a:solidFill>
                <a:latin typeface="Proxima-Nova"/>
              </a:rPr>
              <a:t>F</a:t>
            </a:r>
            <a:r>
              <a:rPr lang="en-GB" sz="1700" b="1" i="0" dirty="0">
                <a:solidFill>
                  <a:srgbClr val="000000"/>
                </a:solidFill>
                <a:effectLst/>
                <a:latin typeface="Proxima-Nova"/>
              </a:rPr>
              <a:t>arm visit:</a:t>
            </a:r>
            <a:r>
              <a:rPr lang="en-GB" sz="1700" b="0" i="0" dirty="0">
                <a:solidFill>
                  <a:srgbClr val="000000"/>
                </a:solidFill>
                <a:effectLst/>
                <a:latin typeface="Proxima-Nova"/>
              </a:rPr>
              <a:t> Children visit a real, working farm and spend some time getting to know the farmer and learning about what a farmer's life is like.  We help them to see the connection between the countryside, farming and the food they eat.  </a:t>
            </a:r>
            <a:r>
              <a:rPr lang="en-GB" sz="1700" dirty="0"/>
              <a:t/>
            </a:r>
            <a:br>
              <a:rPr lang="en-GB" sz="1700" dirty="0"/>
            </a:br>
            <a:r>
              <a:rPr lang="en-GB" sz="1700" dirty="0"/>
              <a:t/>
            </a:r>
            <a:br>
              <a:rPr lang="en-GB" sz="1700" dirty="0"/>
            </a:br>
            <a:r>
              <a:rPr lang="en-GB" sz="1700" b="1" dirty="0">
                <a:solidFill>
                  <a:srgbClr val="000000"/>
                </a:solidFill>
                <a:latin typeface="Proxima-Nova"/>
              </a:rPr>
              <a:t>P</a:t>
            </a:r>
            <a:r>
              <a:rPr lang="en-GB" sz="1700" b="1" i="0" dirty="0">
                <a:solidFill>
                  <a:srgbClr val="000000"/>
                </a:solidFill>
                <a:effectLst/>
                <a:latin typeface="Proxima-Nova"/>
              </a:rPr>
              <a:t>layground market:</a:t>
            </a:r>
            <a:r>
              <a:rPr lang="en-GB" sz="1700" b="0" i="0" dirty="0">
                <a:solidFill>
                  <a:srgbClr val="000000"/>
                </a:solidFill>
                <a:effectLst/>
                <a:latin typeface="Proxima-Nova"/>
              </a:rPr>
              <a:t> Children run a mini farmers' market at school for parents.  They conduct research to decide what will sell best. Having promoted the market, the children order the produce they wish to sell, weigh it out, price it and sell it!</a:t>
            </a:r>
            <a:r>
              <a:rPr lang="en-GB" sz="1700" dirty="0"/>
              <a:t/>
            </a:r>
            <a:br>
              <a:rPr lang="en-GB" sz="1700" dirty="0"/>
            </a:br>
            <a:r>
              <a:rPr lang="en-GB" sz="1700" dirty="0"/>
              <a:t/>
            </a:r>
            <a:br>
              <a:rPr lang="en-GB" sz="1700" dirty="0"/>
            </a:br>
            <a:r>
              <a:rPr lang="en-GB" sz="1700" b="1" dirty="0">
                <a:solidFill>
                  <a:srgbClr val="000000"/>
                </a:solidFill>
                <a:latin typeface="Proxima-Nova"/>
              </a:rPr>
              <a:t>L</a:t>
            </a:r>
            <a:r>
              <a:rPr lang="en-GB" sz="1700" b="1" i="0" dirty="0">
                <a:solidFill>
                  <a:srgbClr val="000000"/>
                </a:solidFill>
                <a:effectLst/>
                <a:latin typeface="Proxima-Nova"/>
              </a:rPr>
              <a:t>ocal Food Hero session: </a:t>
            </a:r>
            <a:r>
              <a:rPr lang="en-GB" sz="1700" b="0" i="0" dirty="0">
                <a:solidFill>
                  <a:srgbClr val="000000"/>
                </a:solidFill>
                <a:effectLst/>
                <a:latin typeface="Proxima-Nova"/>
              </a:rPr>
              <a:t>A local farmer or food producer comes to school to talk about the work they do (and hopefully bring samples to taste and touch!).</a:t>
            </a:r>
            <a:r>
              <a:rPr lang="en-GB" sz="1700" dirty="0"/>
              <a:t/>
            </a:r>
            <a:br>
              <a:rPr lang="en-GB" sz="1700" dirty="0"/>
            </a:br>
            <a:r>
              <a:rPr lang="en-GB" sz="1700" dirty="0"/>
              <a:t/>
            </a:r>
            <a:br>
              <a:rPr lang="en-GB" sz="1700" dirty="0"/>
            </a:br>
            <a:r>
              <a:rPr lang="en-GB" sz="1700" b="1" dirty="0"/>
              <a:t>L</a:t>
            </a:r>
            <a:r>
              <a:rPr lang="en-GB" sz="1700" b="1" i="0" dirty="0">
                <a:solidFill>
                  <a:srgbClr val="000000"/>
                </a:solidFill>
                <a:effectLst/>
                <a:latin typeface="Proxima-Nova"/>
              </a:rPr>
              <a:t>earning journal session: </a:t>
            </a:r>
            <a:r>
              <a:rPr lang="en-GB" sz="1700" b="0" i="0" dirty="0">
                <a:solidFill>
                  <a:srgbClr val="000000"/>
                </a:solidFill>
                <a:effectLst/>
                <a:latin typeface="Proxima-Nova"/>
              </a:rPr>
              <a:t>Children reflect on what they have learnt and experienced. They keep journals with photos, notes, pictures and keepsakes.</a:t>
            </a:r>
            <a:r>
              <a:rPr lang="en-GB" sz="1700" dirty="0"/>
              <a:t/>
            </a:r>
            <a:br>
              <a:rPr lang="en-GB" sz="1700" dirty="0"/>
            </a:br>
            <a:r>
              <a:rPr lang="en-GB" sz="1700" dirty="0"/>
              <a:t/>
            </a:r>
            <a:br>
              <a:rPr lang="en-GB" sz="1700" dirty="0"/>
            </a:br>
            <a:r>
              <a:rPr lang="en-GB" sz="1700" b="1" i="0" dirty="0">
                <a:solidFill>
                  <a:srgbClr val="000000"/>
                </a:solidFill>
                <a:effectLst/>
                <a:latin typeface="Proxima-Nova"/>
              </a:rPr>
              <a:t>Harvest Feast: </a:t>
            </a:r>
            <a:r>
              <a:rPr lang="en-GB" sz="1700" b="0" i="0" dirty="0">
                <a:solidFill>
                  <a:srgbClr val="000000"/>
                </a:solidFill>
                <a:effectLst/>
                <a:latin typeface="Proxima-Nova"/>
              </a:rPr>
              <a:t>At the end of the year, pupils harvest the fruit and vegetables they have grown and cook them up to share a feast together!</a:t>
            </a:r>
            <a:endParaRPr lang="en-GB" sz="1700" dirty="0"/>
          </a:p>
        </p:txBody>
      </p:sp>
    </p:spTree>
    <p:extLst>
      <p:ext uri="{BB962C8B-B14F-4D97-AF65-F5344CB8AC3E}">
        <p14:creationId xmlns:p14="http://schemas.microsoft.com/office/powerpoint/2010/main" val="237823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19"/>
            <a:ext cx="10342418" cy="1752599"/>
          </a:xfrm>
        </p:spPr>
        <p:txBody>
          <a:bodyPr/>
          <a:lstStyle/>
          <a:p>
            <a:pPr algn="l"/>
            <a:r>
              <a:rPr lang="en-GB" b="1" dirty="0"/>
              <a:t>Behaviour: School rules, rewards &amp; sanctions,  7 daily habits </a:t>
            </a:r>
          </a:p>
        </p:txBody>
      </p:sp>
      <p:sp>
        <p:nvSpPr>
          <p:cNvPr id="3" name="TextBox 2"/>
          <p:cNvSpPr txBox="1"/>
          <p:nvPr/>
        </p:nvSpPr>
        <p:spPr>
          <a:xfrm>
            <a:off x="1484311" y="1703088"/>
            <a:ext cx="10342418" cy="5816977"/>
          </a:xfrm>
          <a:prstGeom prst="rect">
            <a:avLst/>
          </a:prstGeom>
          <a:noFill/>
        </p:spPr>
        <p:txBody>
          <a:bodyPr wrap="square" rtlCol="0">
            <a:spAutoFit/>
          </a:bodyPr>
          <a:lstStyle/>
          <a:p>
            <a:pPr marL="342900" indent="-342900">
              <a:buFont typeface="Arial" panose="020B0604020202020204" pitchFamily="34" charset="0"/>
              <a:buChar char="•"/>
            </a:pPr>
            <a:r>
              <a:rPr lang="en-GB" sz="2000" dirty="0"/>
              <a:t>The school behaviour system is consistent throughout the primary school and you can still expect to see </a:t>
            </a:r>
            <a:r>
              <a:rPr lang="en-GB" sz="2000" b="1" dirty="0">
                <a:solidFill>
                  <a:schemeClr val="accent6">
                    <a:lumMod val="50000"/>
                  </a:schemeClr>
                </a:solidFill>
              </a:rPr>
              <a:t>Green Certificates </a:t>
            </a:r>
            <a:r>
              <a:rPr lang="en-GB" sz="2000" dirty="0"/>
              <a:t>at the end of the week.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Headteachers’ Special Award for outstanding behaviours in school.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There are sanctions when the school rules are not followed and children know what these are. When children lose all three chances in class or break a school rule they can receive a verbal warning and for more serious behaviours a written warning.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117469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a:t>If you have any concerns or worries please email or call into the school and we will arrange a time to chat with you. </a:t>
            </a:r>
            <a:br>
              <a:rPr lang="en-GB" dirty="0"/>
            </a:br>
            <a:r>
              <a:rPr lang="en-GB" dirty="0">
                <a:solidFill>
                  <a:srgbClr val="FF0000"/>
                </a:solidFill>
              </a:rPr>
              <a:t>parents@ ghyllgrove.essex.sch.uk</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1540272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TIME!</a:t>
            </a:r>
          </a:p>
        </p:txBody>
      </p:sp>
    </p:spTree>
    <p:extLst>
      <p:ext uri="{BB962C8B-B14F-4D97-AF65-F5344CB8AC3E}">
        <p14:creationId xmlns:p14="http://schemas.microsoft.com/office/powerpoint/2010/main" val="155463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Aims:</a:t>
            </a:r>
            <a:r>
              <a:rPr lang="en-GB" dirty="0"/>
              <a:t> </a:t>
            </a:r>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a:t>Meet the Year 3 Teachers </a:t>
            </a:r>
          </a:p>
          <a:p>
            <a:pPr marL="285750" indent="-285750">
              <a:buFont typeface="Arial" panose="020B0604020202020204" pitchFamily="34" charset="0"/>
              <a:buChar char="•"/>
            </a:pPr>
            <a:r>
              <a:rPr lang="en-GB" sz="3200" dirty="0"/>
              <a:t>Know the curriculum your child will be taught this year</a:t>
            </a:r>
          </a:p>
          <a:p>
            <a:pPr marL="285750" indent="-285750">
              <a:buFont typeface="Arial" panose="020B0604020202020204" pitchFamily="34" charset="0"/>
              <a:buChar char="•"/>
            </a:pPr>
            <a:r>
              <a:rPr lang="en-GB" sz="3200" dirty="0"/>
              <a:t>School behaviour system </a:t>
            </a:r>
          </a:p>
          <a:p>
            <a:pPr marL="285750" indent="-285750">
              <a:buFont typeface="Arial" panose="020B0604020202020204" pitchFamily="34" charset="0"/>
              <a:buChar char="•"/>
            </a:pPr>
            <a:r>
              <a:rPr lang="en-GB" sz="3200" dirty="0"/>
              <a:t>RSE in Year 3 </a:t>
            </a:r>
          </a:p>
          <a:p>
            <a:pPr marL="285750" indent="-285750">
              <a:buFont typeface="Arial" panose="020B0604020202020204" pitchFamily="34" charset="0"/>
              <a:buChar char="•"/>
            </a:pPr>
            <a:r>
              <a:rPr lang="en-GB" sz="3200" dirty="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130" y="124691"/>
            <a:ext cx="1824946" cy="717664"/>
          </a:xfrm>
        </p:spPr>
        <p:txBody>
          <a:bodyPr/>
          <a:lstStyle/>
          <a:p>
            <a:pPr algn="l"/>
            <a:r>
              <a:rPr lang="en-GB" b="1" dirty="0"/>
              <a:t>Maths</a:t>
            </a:r>
          </a:p>
        </p:txBody>
      </p:sp>
      <p:sp>
        <p:nvSpPr>
          <p:cNvPr id="3" name="TextBox 2"/>
          <p:cNvSpPr txBox="1"/>
          <p:nvPr/>
        </p:nvSpPr>
        <p:spPr>
          <a:xfrm>
            <a:off x="1701975" y="775853"/>
            <a:ext cx="10515600" cy="5632311"/>
          </a:xfrm>
          <a:prstGeom prst="rect">
            <a:avLst/>
          </a:prstGeom>
          <a:noFill/>
        </p:spPr>
        <p:txBody>
          <a:bodyPr wrap="square" rtlCol="0">
            <a:spAutoFit/>
          </a:bodyPr>
          <a:lstStyle/>
          <a:p>
            <a:r>
              <a:rPr lang="en-GB" sz="2000" dirty="0"/>
              <a:t>By the end of Year 3 children are expected to:</a:t>
            </a:r>
          </a:p>
          <a:p>
            <a:pPr marL="342900" indent="-342900">
              <a:buFont typeface="Arial" panose="020B0604020202020204" pitchFamily="34" charset="0"/>
              <a:buChar char="•"/>
            </a:pPr>
            <a:r>
              <a:rPr lang="en-GB" sz="2000" dirty="0"/>
              <a:t>Read, write, compare and order numbers  up to 1000 in digits and words.</a:t>
            </a:r>
          </a:p>
          <a:p>
            <a:pPr marL="342900" indent="-342900">
              <a:buFont typeface="Arial" panose="020B0604020202020204" pitchFamily="34" charset="0"/>
              <a:buChar char="•"/>
            </a:pPr>
            <a:r>
              <a:rPr lang="en-GB" sz="2000" dirty="0"/>
              <a:t>Understand place value in 3 digit numbers up to 1000.</a:t>
            </a:r>
          </a:p>
          <a:p>
            <a:pPr marL="342900" indent="-342900">
              <a:buFont typeface="Arial" panose="020B0604020202020204" pitchFamily="34" charset="0"/>
              <a:buChar char="•"/>
            </a:pPr>
            <a:r>
              <a:rPr lang="en-GB" sz="2000" dirty="0"/>
              <a:t>Add and subtract numbers up to two 3 digit numbers (for example 854-273).</a:t>
            </a:r>
          </a:p>
          <a:p>
            <a:pPr marL="342900" indent="-342900">
              <a:buFont typeface="Arial" panose="020B0604020202020204" pitchFamily="34" charset="0"/>
              <a:buChar char="•"/>
            </a:pPr>
            <a:r>
              <a:rPr lang="en-GB" sz="2000" dirty="0"/>
              <a:t>Add and subtract small amounts and multiples of 10 and 100 mentally.</a:t>
            </a:r>
          </a:p>
          <a:p>
            <a:pPr marL="342900" indent="-342900">
              <a:buFont typeface="Arial" panose="020B0604020202020204" pitchFamily="34" charset="0"/>
              <a:buChar char="•"/>
            </a:pPr>
            <a:r>
              <a:rPr lang="en-GB" sz="2000" dirty="0"/>
              <a:t>Multiply and divide 2 digit numbers by using their times tables skills.</a:t>
            </a:r>
          </a:p>
          <a:p>
            <a:pPr marL="342900" indent="-342900">
              <a:buFont typeface="Arial" panose="020B0604020202020204" pitchFamily="34" charset="0"/>
              <a:buChar char="•"/>
            </a:pPr>
            <a:r>
              <a:rPr lang="en-GB" sz="2000" dirty="0"/>
              <a:t>Find fractions of objects, shapes and amounts.</a:t>
            </a:r>
          </a:p>
          <a:p>
            <a:pPr marL="342900" indent="-342900">
              <a:buFont typeface="Arial" panose="020B0604020202020204" pitchFamily="34" charset="0"/>
              <a:buChar char="•"/>
            </a:pPr>
            <a:r>
              <a:rPr lang="en-GB" sz="2000" dirty="0"/>
              <a:t>Add, subtract, compare and order fractions.</a:t>
            </a:r>
          </a:p>
          <a:p>
            <a:pPr marL="342900" indent="-342900">
              <a:buFont typeface="Arial" panose="020B0604020202020204" pitchFamily="34" charset="0"/>
              <a:buChar char="•"/>
            </a:pPr>
            <a:r>
              <a:rPr lang="en-GB" sz="2000" dirty="0"/>
              <a:t>Measure, compare, order and calculate when working with length, height, weight, capacity, temperature and money.</a:t>
            </a:r>
          </a:p>
          <a:p>
            <a:pPr marL="342900" indent="-342900">
              <a:buFont typeface="Arial" panose="020B0604020202020204" pitchFamily="34" charset="0"/>
              <a:buChar char="•"/>
            </a:pPr>
            <a:r>
              <a:rPr lang="en-GB" sz="2000" dirty="0"/>
              <a:t>Identify 2D and 3D shapes and know their properties. </a:t>
            </a:r>
          </a:p>
          <a:p>
            <a:pPr marL="342900" indent="-342900">
              <a:buFont typeface="Arial" panose="020B0604020202020204" pitchFamily="34" charset="0"/>
              <a:buChar char="•"/>
            </a:pPr>
            <a:r>
              <a:rPr lang="en-GB" sz="2000" dirty="0"/>
              <a:t>Calculate the perimeter of a shape.</a:t>
            </a:r>
          </a:p>
          <a:p>
            <a:pPr marL="342900" indent="-342900">
              <a:buFont typeface="Arial" panose="020B0604020202020204" pitchFamily="34" charset="0"/>
              <a:buChar char="•"/>
            </a:pPr>
            <a:endParaRPr lang="en-GB" sz="2000" dirty="0"/>
          </a:p>
          <a:p>
            <a:r>
              <a:rPr lang="en-GB" sz="2000" u="sng" dirty="0"/>
              <a:t>Times tables expectation.</a:t>
            </a:r>
          </a:p>
          <a:p>
            <a:pPr marL="285750" indent="-285750">
              <a:buFont typeface="Arial"/>
              <a:buChar char="•"/>
            </a:pPr>
            <a:r>
              <a:rPr lang="en-GB" sz="2000" dirty="0"/>
              <a:t>By the end of Year 3  children are expected to know their 3, 4 and 8 times tables as well as their 2’s, 5’s and 10’s from previous year groups. </a:t>
            </a:r>
          </a:p>
          <a:p>
            <a:pPr marL="285750" indent="-285750">
              <a:buFont typeface="Arial"/>
              <a:buChar char="•"/>
            </a:pPr>
            <a:r>
              <a:rPr lang="en-GB" sz="2000" dirty="0"/>
              <a:t>Children can use TTRS to help with their times tables recall.</a:t>
            </a:r>
          </a:p>
          <a:p>
            <a:pPr marL="285750" indent="-285750">
              <a:buFont typeface="Arial"/>
              <a:buChar char="•"/>
            </a:pPr>
            <a:r>
              <a:rPr lang="en-GB" sz="2000" dirty="0"/>
              <a:t>Children can use their home school diary for support with their timetables. </a:t>
            </a:r>
          </a:p>
        </p:txBody>
      </p:sp>
    </p:spTree>
    <p:extLst>
      <p:ext uri="{BB962C8B-B14F-4D97-AF65-F5344CB8AC3E}">
        <p14:creationId xmlns:p14="http://schemas.microsoft.com/office/powerpoint/2010/main" val="164274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92377" y="0"/>
            <a:ext cx="1707775" cy="685800"/>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3" name="TextBox 2"/>
          <p:cNvSpPr txBox="1"/>
          <p:nvPr/>
        </p:nvSpPr>
        <p:spPr>
          <a:xfrm>
            <a:off x="1526586" y="806442"/>
            <a:ext cx="9415917" cy="369332"/>
          </a:xfrm>
          <a:prstGeom prst="rect">
            <a:avLst/>
          </a:prstGeom>
          <a:noFill/>
        </p:spPr>
        <p:txBody>
          <a:bodyPr wrap="square" rtlCol="0">
            <a:spAutoFit/>
          </a:bodyPr>
          <a:lstStyle/>
          <a:p>
            <a:r>
              <a:rPr lang="en-GB" dirty="0"/>
              <a:t>Methods used for addition, subtraction, multiplication and division Year 3. </a:t>
            </a:r>
          </a:p>
        </p:txBody>
      </p:sp>
      <p:pic>
        <p:nvPicPr>
          <p:cNvPr id="9" name="Picture 8">
            <a:extLst>
              <a:ext uri="{FF2B5EF4-FFF2-40B4-BE49-F238E27FC236}">
                <a16:creationId xmlns:a16="http://schemas.microsoft.com/office/drawing/2014/main" xmlns="" id="{1D4E8748-E575-509D-67C9-1A183DA398EB}"/>
              </a:ext>
            </a:extLst>
          </p:cNvPr>
          <p:cNvPicPr>
            <a:picLocks noChangeAspect="1"/>
          </p:cNvPicPr>
          <p:nvPr/>
        </p:nvPicPr>
        <p:blipFill>
          <a:blip r:embed="rId2"/>
          <a:stretch>
            <a:fillRect/>
          </a:stretch>
        </p:blipFill>
        <p:spPr>
          <a:xfrm>
            <a:off x="327620" y="1296416"/>
            <a:ext cx="2815931" cy="3083704"/>
          </a:xfrm>
          <a:prstGeom prst="rect">
            <a:avLst/>
          </a:prstGeom>
        </p:spPr>
      </p:pic>
      <p:pic>
        <p:nvPicPr>
          <p:cNvPr id="11" name="Picture 10">
            <a:extLst>
              <a:ext uri="{FF2B5EF4-FFF2-40B4-BE49-F238E27FC236}">
                <a16:creationId xmlns:a16="http://schemas.microsoft.com/office/drawing/2014/main" xmlns="" id="{8E62C75E-4698-1361-76CD-03EBED45C341}"/>
              </a:ext>
            </a:extLst>
          </p:cNvPr>
          <p:cNvPicPr>
            <a:picLocks noChangeAspect="1"/>
          </p:cNvPicPr>
          <p:nvPr/>
        </p:nvPicPr>
        <p:blipFill>
          <a:blip r:embed="rId3"/>
          <a:stretch>
            <a:fillRect/>
          </a:stretch>
        </p:blipFill>
        <p:spPr>
          <a:xfrm>
            <a:off x="3504056" y="1296416"/>
            <a:ext cx="2719457" cy="3087182"/>
          </a:xfrm>
          <a:prstGeom prst="rect">
            <a:avLst/>
          </a:prstGeom>
        </p:spPr>
      </p:pic>
      <p:pic>
        <p:nvPicPr>
          <p:cNvPr id="5" name="Picture 4">
            <a:extLst>
              <a:ext uri="{FF2B5EF4-FFF2-40B4-BE49-F238E27FC236}">
                <a16:creationId xmlns:a16="http://schemas.microsoft.com/office/drawing/2014/main" xmlns="" id="{35D6CD0B-FA98-2264-5A89-FD1BAA5C7C31}"/>
              </a:ext>
            </a:extLst>
          </p:cNvPr>
          <p:cNvPicPr>
            <a:picLocks noChangeAspect="1"/>
          </p:cNvPicPr>
          <p:nvPr/>
        </p:nvPicPr>
        <p:blipFill>
          <a:blip r:embed="rId4"/>
          <a:stretch>
            <a:fillRect/>
          </a:stretch>
        </p:blipFill>
        <p:spPr>
          <a:xfrm>
            <a:off x="6713505" y="1296417"/>
            <a:ext cx="3574814" cy="3083704"/>
          </a:xfrm>
          <a:prstGeom prst="rect">
            <a:avLst/>
          </a:prstGeom>
        </p:spPr>
      </p:pic>
      <p:pic>
        <p:nvPicPr>
          <p:cNvPr id="7" name="Picture 6">
            <a:extLst>
              <a:ext uri="{FF2B5EF4-FFF2-40B4-BE49-F238E27FC236}">
                <a16:creationId xmlns:a16="http://schemas.microsoft.com/office/drawing/2014/main" xmlns="" id="{58C4F321-B15F-19CE-71C5-022908186E29}"/>
              </a:ext>
            </a:extLst>
          </p:cNvPr>
          <p:cNvPicPr>
            <a:picLocks noChangeAspect="1"/>
          </p:cNvPicPr>
          <p:nvPr/>
        </p:nvPicPr>
        <p:blipFill>
          <a:blip r:embed="rId5"/>
          <a:stretch>
            <a:fillRect/>
          </a:stretch>
        </p:blipFill>
        <p:spPr>
          <a:xfrm>
            <a:off x="322035" y="4543406"/>
            <a:ext cx="4166369" cy="2191485"/>
          </a:xfrm>
          <a:prstGeom prst="rect">
            <a:avLst/>
          </a:prstGeom>
        </p:spPr>
      </p:pic>
    </p:spTree>
    <p:extLst>
      <p:ext uri="{BB962C8B-B14F-4D97-AF65-F5344CB8AC3E}">
        <p14:creationId xmlns:p14="http://schemas.microsoft.com/office/powerpoint/2010/main" val="123662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50643" y="443906"/>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4" name="Rectangle 3">
            <a:extLst>
              <a:ext uri="{FF2B5EF4-FFF2-40B4-BE49-F238E27FC236}">
                <a16:creationId xmlns:a16="http://schemas.microsoft.com/office/drawing/2014/main" xmlns="" id="{9A719233-79A5-4694-BA1A-D1DD2C749D30}"/>
              </a:ext>
            </a:extLst>
          </p:cNvPr>
          <p:cNvSpPr/>
          <p:nvPr/>
        </p:nvSpPr>
        <p:spPr>
          <a:xfrm>
            <a:off x="1364342" y="1339256"/>
            <a:ext cx="10624457" cy="5262979"/>
          </a:xfrm>
          <a:prstGeom prst="rect">
            <a:avLst/>
          </a:prstGeom>
        </p:spPr>
        <p:txBody>
          <a:bodyPr wrap="square">
            <a:spAutoFit/>
          </a:bodyPr>
          <a:lstStyle/>
          <a:p>
            <a:pPr marL="457200" indent="-457200">
              <a:buFont typeface="Arial" panose="020B0604020202020204" pitchFamily="34" charset="0"/>
              <a:buChar char="•"/>
            </a:pPr>
            <a:r>
              <a:rPr lang="en-GB" sz="2400" dirty="0"/>
              <a:t>Encourage and support them to complete their weekly homework on Google Classrooms. Maths homework is set on alternate weeks.</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Maths Monkey! He will be coming home for the weekend with each child this year. He has a box full of exciting Maths activities for you and your child to use.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Help your child practise their times tables. Little and often works best.</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Encourage your child to use TTRS at home.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our helping your child at home with Maths parent workshop later this term.</a:t>
            </a:r>
          </a:p>
          <a:p>
            <a:pPr marL="457200" indent="-457200">
              <a:buFont typeface="Arial" panose="020B0604020202020204" pitchFamily="34" charset="0"/>
              <a:buChar char="•"/>
            </a:pPr>
            <a:endParaRPr lang="en-GB" sz="2400" dirty="0"/>
          </a:p>
        </p:txBody>
      </p:sp>
      <p:pic>
        <p:nvPicPr>
          <p:cNvPr id="6" name="Picture 5" descr="A group of stuffed animals&#10;&#10;Description automatically generated with medium confidence">
            <a:extLst>
              <a:ext uri="{FF2B5EF4-FFF2-40B4-BE49-F238E27FC236}">
                <a16:creationId xmlns:a16="http://schemas.microsoft.com/office/drawing/2014/main" xmlns="" id="{BDF05DF1-4EC0-4799-8B33-37DA58B1DC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1339" y="120056"/>
            <a:ext cx="1929330" cy="1200150"/>
          </a:xfrm>
          <a:prstGeom prst="rect">
            <a:avLst/>
          </a:prstGeom>
        </p:spPr>
      </p:pic>
    </p:spTree>
    <p:extLst>
      <p:ext uri="{BB962C8B-B14F-4D97-AF65-F5344CB8AC3E}">
        <p14:creationId xmlns:p14="http://schemas.microsoft.com/office/powerpoint/2010/main" val="204443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b="1" dirty="0"/>
              <a:t>English</a:t>
            </a:r>
            <a:r>
              <a:rPr lang="en-GB" b="1" u="sng" dirty="0"/>
              <a:t> </a:t>
            </a:r>
          </a:p>
        </p:txBody>
      </p:sp>
      <p:sp>
        <p:nvSpPr>
          <p:cNvPr id="3" name="TextBox 2"/>
          <p:cNvSpPr txBox="1"/>
          <p:nvPr/>
        </p:nvSpPr>
        <p:spPr>
          <a:xfrm>
            <a:off x="1785257" y="1011815"/>
            <a:ext cx="9461170" cy="7171194"/>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English is delivered through a book centred approach which engages the children in high level texts,  stimulates their creative writing ideas and gives a model for spelling, punctuation and grammar. </a:t>
            </a:r>
          </a:p>
          <a:p>
            <a:pPr marL="285750" indent="-285750">
              <a:buFont typeface="Wingdings" panose="05000000000000000000" pitchFamily="2" charset="2"/>
              <a:buChar char="Ø"/>
            </a:pPr>
            <a:endParaRPr lang="en-GB" sz="1000" dirty="0"/>
          </a:p>
          <a:p>
            <a:pPr marL="342900" indent="-342900">
              <a:buFont typeface="Arial" panose="020B0604020202020204" pitchFamily="34" charset="0"/>
              <a:buChar char="•"/>
            </a:pPr>
            <a:r>
              <a:rPr lang="en-GB" sz="2000" dirty="0"/>
              <a:t>These texts are: The Enormous Crocodile, Leonora Bolt, Jake Cake and the Werewolf Teacher then Jake Cake and the missing mummy.</a:t>
            </a:r>
          </a:p>
          <a:p>
            <a:endParaRPr lang="en-GB" sz="1000" dirty="0"/>
          </a:p>
          <a:p>
            <a:pPr marL="342900" indent="-342900">
              <a:buFont typeface="Arial" panose="020B0604020202020204" pitchFamily="34" charset="0"/>
              <a:buChar char="•"/>
            </a:pPr>
            <a:r>
              <a:rPr lang="en-GB" sz="2000" dirty="0"/>
              <a:t>Children will be taught how to read fluently and with expression in their fluency lessons and taught the key skills of comprehension.</a:t>
            </a:r>
          </a:p>
          <a:p>
            <a:pPr marL="285750" indent="-285750">
              <a:buFont typeface="Wingdings" panose="05000000000000000000" pitchFamily="2" charset="2"/>
              <a:buChar char="Ø"/>
            </a:pPr>
            <a:endParaRPr lang="en-GB" sz="1000" dirty="0"/>
          </a:p>
          <a:p>
            <a:r>
              <a:rPr lang="en-GB" sz="2000" dirty="0"/>
              <a:t>By the end of Year 3 children are expected to:</a:t>
            </a:r>
          </a:p>
          <a:p>
            <a:pPr marL="342900" indent="-342900">
              <a:buFont typeface="Arial" panose="020B0604020202020204" pitchFamily="34" charset="0"/>
              <a:buChar char="•"/>
            </a:pPr>
            <a:r>
              <a:rPr lang="en-GB" sz="2000" dirty="0"/>
              <a:t>Organise their ideas into detailed sentences, ensure their writing is coherent has a clear structure.</a:t>
            </a:r>
          </a:p>
          <a:p>
            <a:pPr marL="285750" indent="-285750">
              <a:buFont typeface="Arial" panose="020B0604020202020204" pitchFamily="34" charset="0"/>
              <a:buChar char="•"/>
            </a:pPr>
            <a:r>
              <a:rPr lang="en-GB" sz="2000" dirty="0"/>
              <a:t>Read a variety of texts fluently and with expression. </a:t>
            </a:r>
          </a:p>
          <a:p>
            <a:pPr marL="285750" indent="-285750">
              <a:buFont typeface="Arial" panose="020B0604020202020204" pitchFamily="34" charset="0"/>
              <a:buChar char="•"/>
            </a:pPr>
            <a:r>
              <a:rPr lang="en-GB" sz="2000" dirty="0"/>
              <a:t>Read for understanding by retrieving information and begin to use clues in the text to answer questions.</a:t>
            </a:r>
          </a:p>
          <a:p>
            <a:pPr marL="285750" indent="-285750">
              <a:buFont typeface="Arial" panose="020B0604020202020204" pitchFamily="34" charset="0"/>
              <a:buChar char="•"/>
            </a:pPr>
            <a:r>
              <a:rPr lang="en-GB" sz="2000" dirty="0"/>
              <a:t>Spell phonetically plausible words and common exception words for Years 1 , 2 and 3. </a:t>
            </a:r>
          </a:p>
          <a:p>
            <a:pPr marL="285750" indent="-285750">
              <a:buFont typeface="Arial" panose="020B0604020202020204" pitchFamily="34" charset="0"/>
              <a:buChar char="•"/>
            </a:pPr>
            <a:r>
              <a:rPr lang="en-GB" sz="2000" dirty="0"/>
              <a:t>Use capital letters, full stops, commas in a list, question marks and exclamation marks to demarcate a range of sentences.</a:t>
            </a:r>
          </a:p>
          <a:p>
            <a:pPr marL="285750" indent="-285750">
              <a:buFont typeface="Arial" panose="020B0604020202020204" pitchFamily="34" charset="0"/>
              <a:buChar char="•"/>
            </a:pPr>
            <a:r>
              <a:rPr lang="en-GB" sz="2000" dirty="0"/>
              <a:t>Use interesting vocabulary and a variety of conjunctions within their writing.</a:t>
            </a:r>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80116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439" y="145473"/>
            <a:ext cx="2007034" cy="602673"/>
          </a:xfrm>
        </p:spPr>
        <p:txBody>
          <a:bodyPr>
            <a:normAutofit fontScale="90000"/>
          </a:bodyPr>
          <a:lstStyle/>
          <a:p>
            <a:pPr algn="l"/>
            <a:r>
              <a:rPr lang="en-GB" b="1" dirty="0"/>
              <a:t>English</a:t>
            </a:r>
          </a:p>
        </p:txBody>
      </p:sp>
      <p:sp>
        <p:nvSpPr>
          <p:cNvPr id="3" name="Rectangle 2"/>
          <p:cNvSpPr/>
          <p:nvPr/>
        </p:nvSpPr>
        <p:spPr>
          <a:xfrm>
            <a:off x="1678379" y="748146"/>
            <a:ext cx="10624457" cy="4832092"/>
          </a:xfrm>
          <a:prstGeom prst="rect">
            <a:avLst/>
          </a:prstGeom>
        </p:spPr>
        <p:txBody>
          <a:bodyPr wrap="square">
            <a:spAutoFit/>
          </a:bodyPr>
          <a:lstStyle/>
          <a:p>
            <a:pPr marL="457200" indent="-457200">
              <a:buFont typeface="Arial" panose="020B0604020202020204" pitchFamily="34" charset="0"/>
              <a:buChar char="•"/>
            </a:pPr>
            <a:r>
              <a:rPr lang="en-GB" sz="2800" dirty="0"/>
              <a:t>Please help your child at home by asking them to read to you at least three times a week and sign their home school diary so they can achieve their reading certificates.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 Share books with them and read books to them – these can be their school reading book, a book from home or the library.  </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Encourage and support them to complete their weekly homework on Google Classrooms. English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Practise their weekly spellings.</a:t>
            </a:r>
          </a:p>
        </p:txBody>
      </p:sp>
    </p:spTree>
    <p:extLst>
      <p:ext uri="{BB962C8B-B14F-4D97-AF65-F5344CB8AC3E}">
        <p14:creationId xmlns:p14="http://schemas.microsoft.com/office/powerpoint/2010/main" val="276094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 </a:t>
            </a:r>
            <a:r>
              <a:rPr lang="en-GB" dirty="0"/>
              <a:t/>
            </a:r>
            <a:br>
              <a:rPr lang="en-GB" dirty="0"/>
            </a:br>
            <a:endParaRPr lang="en-GB" dirty="0"/>
          </a:p>
        </p:txBody>
      </p:sp>
      <p:sp>
        <p:nvSpPr>
          <p:cNvPr id="3" name="TextBox 2"/>
          <p:cNvSpPr txBox="1"/>
          <p:nvPr/>
        </p:nvSpPr>
        <p:spPr>
          <a:xfrm>
            <a:off x="1504096" y="927842"/>
            <a:ext cx="10539087" cy="1477328"/>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children will be learning new skills and building knowledge of  History, Geography, Science, Art, Music and DT through 6 topics this year. </a:t>
            </a:r>
          </a:p>
          <a:p>
            <a:endParaRPr lang="en-GB" sz="1000" dirty="0"/>
          </a:p>
          <a:p>
            <a:r>
              <a:rPr lang="en-GB" sz="2000" dirty="0"/>
              <a:t>        The topics are: </a:t>
            </a:r>
          </a:p>
          <a:p>
            <a:endParaRPr lang="en-GB" sz="2000" dirty="0"/>
          </a:p>
        </p:txBody>
      </p:sp>
      <p:graphicFrame>
        <p:nvGraphicFramePr>
          <p:cNvPr id="6" name="Table 5"/>
          <p:cNvGraphicFramePr>
            <a:graphicFrameLocks noGrp="1"/>
          </p:cNvGraphicFramePr>
          <p:nvPr>
            <p:extLst>
              <p:ext uri="{D42A27DB-BD31-4B8C-83A1-F6EECF244321}">
                <p14:modId xmlns:p14="http://schemas.microsoft.com/office/powerpoint/2010/main" val="641505267"/>
              </p:ext>
            </p:extLst>
          </p:nvPr>
        </p:nvGraphicFramePr>
        <p:xfrm>
          <a:off x="1932118" y="2098883"/>
          <a:ext cx="9869488" cy="560832"/>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xmlns="" val="2600420578"/>
                    </a:ext>
                  </a:extLst>
                </a:gridCol>
                <a:gridCol w="1646532">
                  <a:extLst>
                    <a:ext uri="{9D8B030D-6E8A-4147-A177-3AD203B41FA5}">
                      <a16:colId xmlns:a16="http://schemas.microsoft.com/office/drawing/2014/main" xmlns="" val="2386413330"/>
                    </a:ext>
                  </a:extLst>
                </a:gridCol>
                <a:gridCol w="1644106">
                  <a:extLst>
                    <a:ext uri="{9D8B030D-6E8A-4147-A177-3AD203B41FA5}">
                      <a16:colId xmlns:a16="http://schemas.microsoft.com/office/drawing/2014/main" xmlns="" val="2893049846"/>
                    </a:ext>
                  </a:extLst>
                </a:gridCol>
                <a:gridCol w="1646532">
                  <a:extLst>
                    <a:ext uri="{9D8B030D-6E8A-4147-A177-3AD203B41FA5}">
                      <a16:colId xmlns:a16="http://schemas.microsoft.com/office/drawing/2014/main" xmlns="" val="3504037757"/>
                    </a:ext>
                  </a:extLst>
                </a:gridCol>
                <a:gridCol w="1644106">
                  <a:extLst>
                    <a:ext uri="{9D8B030D-6E8A-4147-A177-3AD203B41FA5}">
                      <a16:colId xmlns:a16="http://schemas.microsoft.com/office/drawing/2014/main" xmlns="" val="1255615257"/>
                    </a:ext>
                  </a:extLst>
                </a:gridCol>
                <a:gridCol w="1644106">
                  <a:extLst>
                    <a:ext uri="{9D8B030D-6E8A-4147-A177-3AD203B41FA5}">
                      <a16:colId xmlns:a16="http://schemas.microsoft.com/office/drawing/2014/main" xmlns="" val="328906670"/>
                    </a:ext>
                  </a:extLst>
                </a:gridCol>
              </a:tblGrid>
              <a:tr h="420402">
                <a:tc>
                  <a:txBody>
                    <a:bodyPr/>
                    <a:lstStyle/>
                    <a:p>
                      <a:pPr algn="ctr">
                        <a:lnSpc>
                          <a:spcPct val="115000"/>
                        </a:lnSpc>
                        <a:spcAft>
                          <a:spcPts val="0"/>
                        </a:spcAft>
                      </a:pPr>
                      <a:r>
                        <a:rPr lang="en-GB" sz="1600" dirty="0">
                          <a:effectLst/>
                        </a:rPr>
                        <a:t>Time Travellers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The Invisible Force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Beneath our Feet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Green Fingers</a:t>
                      </a:r>
                    </a:p>
                  </a:txBody>
                  <a:tcPr marL="68580" marR="68580" marT="0" marB="0"/>
                </a:tc>
                <a:tc>
                  <a:txBody>
                    <a:bodyPr/>
                    <a:lstStyle/>
                    <a:p>
                      <a:pPr algn="ctr">
                        <a:lnSpc>
                          <a:spcPct val="115000"/>
                        </a:lnSpc>
                        <a:spcAft>
                          <a:spcPts val="0"/>
                        </a:spcAft>
                      </a:pPr>
                      <a:r>
                        <a:rPr lang="en-GB" sz="1600" dirty="0">
                          <a:effectLst/>
                        </a:rPr>
                        <a:t>Brilliant Bodies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Egyptians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40097224"/>
                  </a:ext>
                </a:extLst>
              </a:tr>
            </a:tbl>
          </a:graphicData>
        </a:graphic>
      </p:graphicFrame>
      <p:sp>
        <p:nvSpPr>
          <p:cNvPr id="7" name="TextBox 6"/>
          <p:cNvSpPr txBox="1"/>
          <p:nvPr/>
        </p:nvSpPr>
        <p:spPr>
          <a:xfrm>
            <a:off x="1504096" y="2788767"/>
            <a:ext cx="10972799" cy="3477875"/>
          </a:xfrm>
          <a:prstGeom prst="rect">
            <a:avLst/>
          </a:prstGeom>
          <a:noFill/>
        </p:spPr>
        <p:txBody>
          <a:bodyPr wrap="square" rtlCol="0">
            <a:spAutoFit/>
          </a:bodyPr>
          <a:lstStyle/>
          <a:p>
            <a:pPr marL="285750" indent="-285750">
              <a:buFont typeface="Arial" panose="020B0604020202020204" pitchFamily="34" charset="0"/>
              <a:buChar char="•"/>
            </a:pPr>
            <a:r>
              <a:rPr lang="en-GB" sz="2000" dirty="0"/>
              <a:t>Children also follow a computing curriculum where they learn how to keep themselves safe and a range of computer literacy skills, including typing, copy and paste, searching, saving and opening work and photo editing.</a:t>
            </a:r>
          </a:p>
          <a:p>
            <a:endParaRPr lang="en-GB" sz="1000" dirty="0"/>
          </a:p>
          <a:p>
            <a:pPr marL="342900" indent="-342900">
              <a:buFont typeface="Arial" panose="020B0604020202020204" pitchFamily="34" charset="0"/>
              <a:buChar char="•"/>
            </a:pPr>
            <a:r>
              <a:rPr lang="en-GB" sz="2000" dirty="0"/>
              <a:t>They are also taught about religion through  RE which follows the Discovery Scheme of work and in Year 3 we will be focusing on the world’s main religions e.g. Christianity and Hinduism.  This helps the children to develop an understanding of different people in their community. </a:t>
            </a:r>
          </a:p>
          <a:p>
            <a:pPr marL="342900" indent="-342900">
              <a:buFont typeface="Arial" panose="020B0604020202020204" pitchFamily="34" charset="0"/>
              <a:buChar char="•"/>
            </a:pPr>
            <a:endParaRPr lang="en-GB" sz="1000" dirty="0"/>
          </a:p>
          <a:p>
            <a:pPr marL="342900" indent="-342900">
              <a:buFont typeface="Arial" panose="020B0604020202020204" pitchFamily="34" charset="0"/>
              <a:buChar char="•"/>
            </a:pPr>
            <a:r>
              <a:rPr lang="en-GB" sz="2000" dirty="0"/>
              <a:t>Children will begin learning French through a range of topics including: All about Me, Games and Songs and Celebrations. We will also learn about other countries and cultures through our Modern Foreign Language days and Language of the Month.</a:t>
            </a:r>
          </a:p>
          <a:p>
            <a:r>
              <a:rPr lang="en-GB" sz="2000" dirty="0"/>
              <a:t> </a:t>
            </a:r>
          </a:p>
        </p:txBody>
      </p:sp>
    </p:spTree>
    <p:extLst>
      <p:ext uri="{BB962C8B-B14F-4D97-AF65-F5344CB8AC3E}">
        <p14:creationId xmlns:p14="http://schemas.microsoft.com/office/powerpoint/2010/main" val="402175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a:t>
            </a:r>
            <a:r>
              <a:rPr lang="en-GB" dirty="0"/>
              <a:t/>
            </a:r>
            <a:br>
              <a:rPr lang="en-GB" dirty="0"/>
            </a:br>
            <a:endParaRPr lang="en-GB" dirty="0"/>
          </a:p>
        </p:txBody>
      </p:sp>
      <p:sp>
        <p:nvSpPr>
          <p:cNvPr id="3" name="TextBox 2"/>
          <p:cNvSpPr txBox="1"/>
          <p:nvPr/>
        </p:nvSpPr>
        <p:spPr>
          <a:xfrm>
            <a:off x="1522761" y="927842"/>
            <a:ext cx="10539087" cy="2400657"/>
          </a:xfrm>
          <a:prstGeom prst="rect">
            <a:avLst/>
          </a:prstGeom>
          <a:noFill/>
        </p:spPr>
        <p:txBody>
          <a:bodyPr wrap="square" rtlCol="0">
            <a:spAutoFit/>
          </a:bodyPr>
          <a:lstStyle/>
          <a:p>
            <a:pPr marL="285750" indent="-285750">
              <a:buFont typeface="Arial" panose="020B0604020202020204" pitchFamily="34" charset="0"/>
              <a:buChar char="•"/>
            </a:pPr>
            <a:r>
              <a:rPr lang="en-GB" sz="2000" dirty="0"/>
              <a:t>PE will be taught twice a week and children will learn progressive skills through games, dance and gymnastics sessions. </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000" dirty="0"/>
              <a:t>They will need the correct PE kit:</a:t>
            </a:r>
          </a:p>
          <a:p>
            <a:pPr marL="285750" indent="-285750">
              <a:buFont typeface="Arial" panose="020B0604020202020204" pitchFamily="34" charset="0"/>
              <a:buChar char="•"/>
            </a:pPr>
            <a:r>
              <a:rPr lang="en-GB" sz="2000" dirty="0"/>
              <a:t>Red shorts</a:t>
            </a:r>
          </a:p>
          <a:p>
            <a:pPr marL="285750" indent="-285750">
              <a:buFont typeface="Arial" panose="020B0604020202020204" pitchFamily="34" charset="0"/>
              <a:buChar char="•"/>
            </a:pPr>
            <a:r>
              <a:rPr lang="en-GB" sz="2000" dirty="0"/>
              <a:t>White t-shirt</a:t>
            </a:r>
          </a:p>
          <a:p>
            <a:pPr marL="285750" indent="-285750">
              <a:buFont typeface="Arial" panose="020B0604020202020204" pitchFamily="34" charset="0"/>
              <a:buChar char="•"/>
            </a:pPr>
            <a:r>
              <a:rPr lang="en-GB" sz="2000" dirty="0"/>
              <a:t>Trainers</a:t>
            </a:r>
          </a:p>
          <a:p>
            <a:pPr marL="285750" indent="-285750">
              <a:buFont typeface="Arial" panose="020B0604020202020204" pitchFamily="34" charset="0"/>
              <a:buChar char="•"/>
            </a:pPr>
            <a:r>
              <a:rPr lang="en-GB" sz="2000" dirty="0"/>
              <a:t>Plain back joggers and jumper (tracksuit) for outdoor PE in colder weather</a:t>
            </a:r>
          </a:p>
        </p:txBody>
      </p:sp>
      <p:sp>
        <p:nvSpPr>
          <p:cNvPr id="7" name="TextBox 6"/>
          <p:cNvSpPr txBox="1"/>
          <p:nvPr/>
        </p:nvSpPr>
        <p:spPr>
          <a:xfrm>
            <a:off x="1522761" y="3460574"/>
            <a:ext cx="10972799" cy="1323439"/>
          </a:xfrm>
          <a:prstGeom prst="rect">
            <a:avLst/>
          </a:prstGeom>
          <a:noFill/>
        </p:spPr>
        <p:txBody>
          <a:bodyPr wrap="square" rtlCol="0">
            <a:spAutoFit/>
          </a:bodyPr>
          <a:lstStyle/>
          <a:p>
            <a:r>
              <a:rPr lang="en-GB" sz="2000" b="1" u="sng" dirty="0"/>
              <a:t>Our PE days are:</a:t>
            </a:r>
          </a:p>
          <a:p>
            <a:r>
              <a:rPr lang="en-GB" sz="2000" b="1" dirty="0"/>
              <a:t>Class 10: </a:t>
            </a:r>
            <a:r>
              <a:rPr lang="en-GB" sz="2000" b="1" dirty="0" smtClean="0"/>
              <a:t>Wednesday </a:t>
            </a:r>
            <a:r>
              <a:rPr lang="en-GB" sz="2000" b="1" dirty="0"/>
              <a:t>and Thursday</a:t>
            </a:r>
          </a:p>
          <a:p>
            <a:r>
              <a:rPr lang="en-GB" sz="2000" b="1" dirty="0"/>
              <a:t>Class 11: Monday and Wednesday</a:t>
            </a:r>
          </a:p>
          <a:p>
            <a:r>
              <a:rPr lang="en-GB" sz="2000" b="1" dirty="0"/>
              <a:t>Class 12: </a:t>
            </a:r>
            <a:r>
              <a:rPr lang="en-GB" sz="2000" b="1" dirty="0" smtClean="0"/>
              <a:t>Monday and Tuesday</a:t>
            </a:r>
            <a:endParaRPr lang="en-GB" sz="2000" b="1" dirty="0"/>
          </a:p>
        </p:txBody>
      </p:sp>
    </p:spTree>
    <p:extLst>
      <p:ext uri="{BB962C8B-B14F-4D97-AF65-F5344CB8AC3E}">
        <p14:creationId xmlns:p14="http://schemas.microsoft.com/office/powerpoint/2010/main" val="1997984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1390</TotalTime>
  <Words>1237</Words>
  <Application>Microsoft Office PowerPoint</Application>
  <PresentationFormat>Custom</PresentationFormat>
  <Paragraphs>121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Parallax</vt:lpstr>
      <vt:lpstr>Welcome to Year 3       Parent workshop </vt:lpstr>
      <vt:lpstr>Aims: </vt:lpstr>
      <vt:lpstr>Maths</vt:lpstr>
      <vt:lpstr>PowerPoint Presentation</vt:lpstr>
      <vt:lpstr>PowerPoint Presentation</vt:lpstr>
      <vt:lpstr>English </vt:lpstr>
      <vt:lpstr>English</vt:lpstr>
      <vt:lpstr>Foundation Curriculum  </vt:lpstr>
      <vt:lpstr>Foundation Curriculum </vt:lpstr>
      <vt:lpstr>RSE in Year 3 </vt:lpstr>
      <vt:lpstr>Keeping up to date </vt:lpstr>
      <vt:lpstr>Something very exciting!</vt:lpstr>
      <vt:lpstr>Behaviour: School rules, rewards &amp; sanctions,  7 daily habits </vt:lpstr>
      <vt:lpstr>If you have any concerns or worries please email or call into the school and we will arrange a time to chat with you.  parents@ ghyllgrove.essex.sch.uk  </vt:lpstr>
      <vt:lpstr>QUESTION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Mrs.Partner</cp:lastModifiedBy>
  <cp:revision>34</cp:revision>
  <dcterms:created xsi:type="dcterms:W3CDTF">2021-07-05T12:56:03Z</dcterms:created>
  <dcterms:modified xsi:type="dcterms:W3CDTF">2024-09-02T14:36:40Z</dcterms:modified>
</cp:coreProperties>
</file>